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Lst>
  <p:sldSz cx="9144000" cy="6858000" type="screen4x3"/>
  <p:notesSz cx="6858000" cy="9144000"/>
  <p:embeddedFontLst>
    <p:embeddedFont>
      <p:font typeface="Bookman Old Style" panose="02050604050505020204" pitchFamily="18" charset="0"/>
      <p:regular r:id="rId95"/>
      <p:bold r:id="rId96"/>
      <p:italic r:id="rId97"/>
      <p:boldItalic r:id="rId98"/>
    </p:embeddedFont>
    <p:embeddedFont>
      <p:font typeface="Arial Narrow" panose="020B0606020202030204" pitchFamily="34" charset="0"/>
      <p:regular r:id="rId99"/>
      <p:bold r:id="rId100"/>
      <p:italic r:id="rId101"/>
      <p:boldItalic r:id="rId102"/>
    </p:embeddedFont>
    <p:embeddedFont>
      <p:font typeface="Domine" panose="020B0604020202020204" charset="0"/>
      <p:regular r:id="rId103"/>
      <p:bold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2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9.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797120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993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7869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6776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4728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68957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26753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783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9563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51308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899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6121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47093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79027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4862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2883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71169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12702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25808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0220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22739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561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25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49575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6016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654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695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439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840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065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465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260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15422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677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97091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83521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22214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27002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6219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1832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33966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16914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218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51840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4442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41627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85989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78645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3466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0223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4451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594284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55349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79500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93402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8924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62150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86568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826257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5123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451528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269943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30617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04049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459912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42888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23934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243536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941880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1" name="Shape 5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06468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30966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268008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040550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590573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9241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038004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751268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8365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572059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29580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346768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857181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14567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520440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35972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347645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Shape 5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557491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73025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Shape 5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3827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5137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2" name="Shape 6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982880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7" name="Shape 6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55879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38671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
        <p:cNvGrpSpPr/>
        <p:nvPr/>
      </p:nvGrpSpPr>
      <p:grpSpPr>
        <a:xfrm>
          <a:off x="0" y="0"/>
          <a:ext cx="0" cy="0"/>
          <a:chOff x="0" y="0"/>
          <a:chExt cx="0" cy="0"/>
        </a:xfrm>
      </p:grpSpPr>
      <p:sp>
        <p:nvSpPr>
          <p:cNvPr id="13" name="Shape 13"/>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14" name="Shape 14"/>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15" name="Shape 15"/>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Narrow"/>
              <a:buNone/>
              <a:defRPr sz="30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73" name="Shape 73"/>
          <p:cNvSpPr txBox="1">
            <a:spLocks noGrp="1"/>
          </p:cNvSpPr>
          <p:nvPr>
            <p:ph type="body" idx="1"/>
          </p:nvPr>
        </p:nvSpPr>
        <p:spPr>
          <a:xfrm rot="5400000">
            <a:off x="2309018" y="-99217"/>
            <a:ext cx="4525963" cy="7924798"/>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74" name="Shape 74"/>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75" name="Shape 75"/>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76" name="Shape 76"/>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Narrow"/>
              <a:buNone/>
              <a:defRPr sz="30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79" name="Shape 79"/>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80" name="Shape 80"/>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81" name="Shape 81"/>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82" name="Shape 82"/>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Narrow"/>
              <a:buNone/>
              <a:defRPr sz="30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18" name="Shape 18"/>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19" name="Shape 19"/>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20" name="Shape 20"/>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
        <p:nvSpPr>
          <p:cNvPr id="21" name="Shape 21"/>
          <p:cNvSpPr txBox="1">
            <a:spLocks noGrp="1"/>
          </p:cNvSpPr>
          <p:nvPr>
            <p:ph type="body" idx="1"/>
          </p:nvPr>
        </p:nvSpPr>
        <p:spPr>
          <a:xfrm>
            <a:off x="609600" y="1600200"/>
            <a:ext cx="7924798" cy="4114800"/>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Narrow"/>
              <a:buNone/>
              <a:defRPr sz="30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24" name="Shape 24"/>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25" name="Shape 25"/>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26" name="Shape 26"/>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
        <p:cNvGrpSpPr/>
        <p:nvPr/>
      </p:nvGrpSpPr>
      <p:grpSpPr>
        <a:xfrm>
          <a:off x="0" y="0"/>
          <a:ext cx="0" cy="0"/>
          <a:chOff x="0" y="0"/>
          <a:chExt cx="0" cy="0"/>
        </a:xfrm>
      </p:grpSpPr>
      <p:pic>
        <p:nvPicPr>
          <p:cNvPr id="28" name="Shape 28" descr="horizon.png"/>
          <p:cNvPicPr preferRelativeResize="0"/>
          <p:nvPr/>
        </p:nvPicPr>
        <p:blipFill rotWithShape="1">
          <a:blip r:embed="rId2">
            <a:alphaModFix/>
          </a:blip>
          <a:srcRect t="33333"/>
          <a:stretch/>
        </p:blipFill>
        <p:spPr>
          <a:xfrm>
            <a:off x="0" y="0"/>
            <a:ext cx="9144000" cy="4572000"/>
          </a:xfrm>
          <a:prstGeom prst="rect">
            <a:avLst/>
          </a:prstGeom>
          <a:noFill/>
          <a:ln>
            <a:noFill/>
          </a:ln>
        </p:spPr>
      </p:pic>
      <p:sp>
        <p:nvSpPr>
          <p:cNvPr id="29" name="Shape 29"/>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30" name="Shape 30"/>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31" name="Shape 31"/>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
        <p:nvSpPr>
          <p:cNvPr id="32" name="Shape 32"/>
          <p:cNvSpPr txBox="1">
            <a:spLocks noGrp="1"/>
          </p:cNvSpPr>
          <p:nvPr>
            <p:ph type="subTitle" idx="1"/>
          </p:nvPr>
        </p:nvSpPr>
        <p:spPr>
          <a:xfrm>
            <a:off x="12192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340"/>
              </a:spcBef>
              <a:spcAft>
                <a:spcPts val="600"/>
              </a:spcAft>
              <a:buClr>
                <a:schemeClr val="lt2"/>
              </a:buClr>
              <a:buFont typeface="Arial"/>
              <a:buNone/>
              <a:defRPr sz="1700" b="0" i="0" u="none" strike="noStrike" cap="none">
                <a:solidFill>
                  <a:schemeClr val="lt2"/>
                </a:solidFill>
                <a:latin typeface="Arial Narrow"/>
                <a:ea typeface="Arial Narrow"/>
                <a:cs typeface="Arial Narrow"/>
                <a:sym typeface="Arial Narrow"/>
              </a:defRPr>
            </a:lvl1pPr>
            <a:lvl2pPr marL="457200" marR="0" lvl="1"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2pPr>
            <a:lvl3pPr marL="914400" marR="0" lvl="2"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3pPr>
            <a:lvl4pPr marL="1371600" marR="0" lvl="3"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4pPr>
            <a:lvl5pPr marL="1828800" marR="0" lvl="4"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5pPr>
            <a:lvl6pPr marL="2286000" marR="0" lvl="5"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6pPr>
            <a:lvl7pPr marL="2743200" marR="0" lvl="6"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7pPr>
            <a:lvl8pPr marL="3200400" marR="0" lvl="7"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8pPr>
            <a:lvl9pPr marL="3657600" marR="0" lvl="8" indent="0" algn="ctr" rtl="0">
              <a:lnSpc>
                <a:spcPct val="100000"/>
              </a:lnSpc>
              <a:spcBef>
                <a:spcPts val="340"/>
              </a:spcBef>
              <a:spcAft>
                <a:spcPts val="600"/>
              </a:spcAft>
              <a:buClr>
                <a:schemeClr val="lt2"/>
              </a:buClr>
              <a:buFont typeface="Arial"/>
              <a:buNone/>
              <a:defRPr sz="1700" b="0" i="0" u="none" strike="noStrike" cap="none">
                <a:solidFill>
                  <a:schemeClr val="lt1"/>
                </a:solidFill>
                <a:latin typeface="Arial Narrow"/>
                <a:ea typeface="Arial Narrow"/>
                <a:cs typeface="Arial Narrow"/>
                <a:sym typeface="Arial Narrow"/>
              </a:defRPr>
            </a:lvl9pPr>
          </a:lstStyle>
          <a:p>
            <a:endParaRPr/>
          </a:p>
        </p:txBody>
      </p:sp>
      <p:sp>
        <p:nvSpPr>
          <p:cNvPr id="33" name="Shape 33"/>
          <p:cNvSpPr txBox="1">
            <a:spLocks noGrp="1"/>
          </p:cNvSpPr>
          <p:nvPr>
            <p:ph type="ctrTitle"/>
          </p:nvPr>
        </p:nvSpPr>
        <p:spPr>
          <a:xfrm>
            <a:off x="685800" y="2007888"/>
            <a:ext cx="7772400" cy="1470023"/>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lt1"/>
              </a:buClr>
              <a:buFont typeface="Arial Narrow"/>
              <a:buNone/>
              <a:defRPr sz="32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4962525"/>
            <a:ext cx="7885113"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Narrow"/>
              <a:buNone/>
              <a:defRPr sz="32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36" name="Shape 36"/>
          <p:cNvSpPr txBox="1">
            <a:spLocks noGrp="1"/>
          </p:cNvSpPr>
          <p:nvPr>
            <p:ph type="body" idx="1"/>
          </p:nvPr>
        </p:nvSpPr>
        <p:spPr>
          <a:xfrm>
            <a:off x="609600" y="3462337"/>
            <a:ext cx="7885113" cy="1500187"/>
          </a:xfrm>
          <a:prstGeom prst="rect">
            <a:avLst/>
          </a:prstGeom>
          <a:noFill/>
          <a:ln>
            <a:noFill/>
          </a:ln>
        </p:spPr>
        <p:txBody>
          <a:bodyPr lIns="91425" tIns="91425" rIns="91425" bIns="91425" anchor="b" anchorCtr="0"/>
          <a:lstStyle>
            <a:lvl1pPr marL="0" marR="0" lvl="0" indent="0" algn="l" rtl="0">
              <a:lnSpc>
                <a:spcPct val="100000"/>
              </a:lnSpc>
              <a:spcBef>
                <a:spcPts val="340"/>
              </a:spcBef>
              <a:spcAft>
                <a:spcPts val="600"/>
              </a:spcAft>
              <a:buClr>
                <a:schemeClr val="lt2"/>
              </a:buClr>
              <a:buFont typeface="Arial"/>
              <a:buNone/>
              <a:defRPr sz="1700" b="0" i="0" u="none" strike="noStrike" cap="none">
                <a:solidFill>
                  <a:schemeClr val="lt2"/>
                </a:solidFill>
                <a:latin typeface="Arial Narrow"/>
                <a:ea typeface="Arial Narrow"/>
                <a:cs typeface="Arial Narrow"/>
                <a:sym typeface="Arial Narrow"/>
              </a:defRPr>
            </a:lvl1pPr>
            <a:lvl2pPr marL="457200" marR="0" lvl="1" indent="0" algn="l" rtl="0">
              <a:lnSpc>
                <a:spcPct val="100000"/>
              </a:lnSpc>
              <a:spcBef>
                <a:spcPts val="360"/>
              </a:spcBef>
              <a:spcAft>
                <a:spcPts val="600"/>
              </a:spcAft>
              <a:buClr>
                <a:schemeClr val="lt2"/>
              </a:buClr>
              <a:buFont typeface="Arial"/>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320"/>
              </a:spcBef>
              <a:spcAft>
                <a:spcPts val="600"/>
              </a:spcAft>
              <a:buClr>
                <a:schemeClr val="lt2"/>
              </a:buClr>
              <a:buFont typeface="Arial"/>
              <a:buNone/>
              <a:defRPr sz="16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9pPr>
          </a:lstStyle>
          <a:p>
            <a:endParaRPr/>
          </a:p>
        </p:txBody>
      </p:sp>
      <p:sp>
        <p:nvSpPr>
          <p:cNvPr id="37" name="Shape 37"/>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38" name="Shape 38"/>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39" name="Shape 39"/>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609600" y="1600200"/>
            <a:ext cx="3733800" cy="4114800"/>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42" name="Shape 42"/>
          <p:cNvSpPr txBox="1">
            <a:spLocks noGrp="1"/>
          </p:cNvSpPr>
          <p:nvPr>
            <p:ph type="body" idx="2"/>
          </p:nvPr>
        </p:nvSpPr>
        <p:spPr>
          <a:xfrm>
            <a:off x="4800600" y="1600200"/>
            <a:ext cx="3733800" cy="4114800"/>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43" name="Shape 43"/>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Narrow"/>
              <a:buNone/>
              <a:defRPr sz="30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44" name="Shape 44"/>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45" name="Shape 45"/>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46" name="Shape 46"/>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4800600" y="2209800"/>
            <a:ext cx="3733800" cy="3505200"/>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49" name="Shape 49"/>
          <p:cNvSpPr txBox="1">
            <a:spLocks noGrp="1"/>
          </p:cNvSpPr>
          <p:nvPr>
            <p:ph type="body" idx="2"/>
          </p:nvPr>
        </p:nvSpPr>
        <p:spPr>
          <a:xfrm>
            <a:off x="609600" y="2209800"/>
            <a:ext cx="3733800" cy="3505200"/>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50" name="Shape 50"/>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Narrow"/>
              <a:buNone/>
              <a:defRPr sz="30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51" name="Shape 51"/>
          <p:cNvSpPr txBox="1">
            <a:spLocks noGrp="1"/>
          </p:cNvSpPr>
          <p:nvPr>
            <p:ph type="body" idx="3"/>
          </p:nvPr>
        </p:nvSpPr>
        <p:spPr>
          <a:xfrm>
            <a:off x="609600" y="1600199"/>
            <a:ext cx="3733800" cy="574674"/>
          </a:xfrm>
          <a:prstGeom prst="rect">
            <a:avLst/>
          </a:prstGeom>
          <a:noFill/>
          <a:ln>
            <a:noFill/>
          </a:ln>
        </p:spPr>
        <p:txBody>
          <a:bodyPr lIns="91425" tIns="91425" rIns="91425" bIns="91425" anchor="b" anchorCtr="0"/>
          <a:lstStyle>
            <a:lvl1pPr marL="0" marR="0" lvl="0" indent="0" algn="l" rtl="0">
              <a:lnSpc>
                <a:spcPct val="100000"/>
              </a:lnSpc>
              <a:spcBef>
                <a:spcPts val="340"/>
              </a:spcBef>
              <a:spcAft>
                <a:spcPts val="600"/>
              </a:spcAft>
              <a:buClr>
                <a:schemeClr val="lt2"/>
              </a:buClr>
              <a:buFont typeface="Arial"/>
              <a:buNone/>
              <a:defRPr sz="1700" b="0" i="0" u="none" strike="noStrike" cap="none">
                <a:solidFill>
                  <a:schemeClr val="lt2"/>
                </a:solidFill>
                <a:latin typeface="Arial Narrow"/>
                <a:ea typeface="Arial Narrow"/>
                <a:cs typeface="Arial Narrow"/>
                <a:sym typeface="Arial Narrow"/>
              </a:defRPr>
            </a:lvl1pPr>
            <a:lvl2pPr marL="457200" marR="0" lvl="1" indent="0" algn="l" rtl="0">
              <a:lnSpc>
                <a:spcPct val="100000"/>
              </a:lnSpc>
              <a:spcBef>
                <a:spcPts val="400"/>
              </a:spcBef>
              <a:spcAft>
                <a:spcPts val="600"/>
              </a:spcAft>
              <a:buClr>
                <a:schemeClr val="lt2"/>
              </a:buClr>
              <a:buFont typeface="Arial"/>
              <a:buNone/>
              <a:defRPr sz="2000" b="1"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360"/>
              </a:spcBef>
              <a:spcAft>
                <a:spcPts val="600"/>
              </a:spcAft>
              <a:buClr>
                <a:schemeClr val="lt2"/>
              </a:buClr>
              <a:buFont typeface="Arial"/>
              <a:buNone/>
              <a:defRPr sz="1800" b="1"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9pPr>
          </a:lstStyle>
          <a:p>
            <a:endParaRPr/>
          </a:p>
        </p:txBody>
      </p:sp>
      <p:sp>
        <p:nvSpPr>
          <p:cNvPr id="52" name="Shape 52"/>
          <p:cNvSpPr txBox="1">
            <a:spLocks noGrp="1"/>
          </p:cNvSpPr>
          <p:nvPr>
            <p:ph type="body" idx="4"/>
          </p:nvPr>
        </p:nvSpPr>
        <p:spPr>
          <a:xfrm>
            <a:off x="4800600" y="1600199"/>
            <a:ext cx="3733800" cy="574674"/>
          </a:xfrm>
          <a:prstGeom prst="rect">
            <a:avLst/>
          </a:prstGeom>
          <a:noFill/>
          <a:ln>
            <a:noFill/>
          </a:ln>
        </p:spPr>
        <p:txBody>
          <a:bodyPr lIns="91425" tIns="91425" rIns="91425" bIns="91425" anchor="b" anchorCtr="0"/>
          <a:lstStyle>
            <a:lvl1pPr marL="0" marR="0" lvl="0" indent="0" algn="l" rtl="0">
              <a:lnSpc>
                <a:spcPct val="100000"/>
              </a:lnSpc>
              <a:spcBef>
                <a:spcPts val="340"/>
              </a:spcBef>
              <a:spcAft>
                <a:spcPts val="600"/>
              </a:spcAft>
              <a:buClr>
                <a:schemeClr val="lt2"/>
              </a:buClr>
              <a:buFont typeface="Arial"/>
              <a:buNone/>
              <a:defRPr sz="1700" b="0" i="0" u="none" strike="noStrike" cap="none">
                <a:solidFill>
                  <a:schemeClr val="lt2"/>
                </a:solidFill>
                <a:latin typeface="Arial Narrow"/>
                <a:ea typeface="Arial Narrow"/>
                <a:cs typeface="Arial Narrow"/>
                <a:sym typeface="Arial Narrow"/>
              </a:defRPr>
            </a:lvl1pPr>
            <a:lvl2pPr marL="457200" marR="0" lvl="1" indent="0" algn="l" rtl="0">
              <a:lnSpc>
                <a:spcPct val="100000"/>
              </a:lnSpc>
              <a:spcBef>
                <a:spcPts val="400"/>
              </a:spcBef>
              <a:spcAft>
                <a:spcPts val="600"/>
              </a:spcAft>
              <a:buClr>
                <a:schemeClr val="lt2"/>
              </a:buClr>
              <a:buFont typeface="Arial"/>
              <a:buNone/>
              <a:defRPr sz="2000" b="1"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360"/>
              </a:spcBef>
              <a:spcAft>
                <a:spcPts val="600"/>
              </a:spcAft>
              <a:buClr>
                <a:schemeClr val="lt2"/>
              </a:buClr>
              <a:buFont typeface="Arial"/>
              <a:buNone/>
              <a:defRPr sz="1800" b="1"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320"/>
              </a:spcBef>
              <a:spcAft>
                <a:spcPts val="600"/>
              </a:spcAft>
              <a:buClr>
                <a:schemeClr val="lt2"/>
              </a:buClr>
              <a:buFont typeface="Arial"/>
              <a:buNone/>
              <a:defRPr sz="1600" b="1" i="0" u="none" strike="noStrike" cap="none">
                <a:solidFill>
                  <a:schemeClr val="lt1"/>
                </a:solidFill>
                <a:latin typeface="Arial Narrow"/>
                <a:ea typeface="Arial Narrow"/>
                <a:cs typeface="Arial Narrow"/>
                <a:sym typeface="Arial Narrow"/>
              </a:defRPr>
            </a:lvl9pPr>
          </a:lstStyle>
          <a:p>
            <a:endParaRPr/>
          </a:p>
        </p:txBody>
      </p:sp>
      <p:sp>
        <p:nvSpPr>
          <p:cNvPr id="53" name="Shape 53"/>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54" name="Shape 54"/>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55" name="Shape 55"/>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3962400" y="1447800"/>
            <a:ext cx="4648198" cy="4267198"/>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58" name="Shape 58"/>
          <p:cNvSpPr txBox="1">
            <a:spLocks noGrp="1"/>
          </p:cNvSpPr>
          <p:nvPr>
            <p:ph type="title"/>
          </p:nvPr>
        </p:nvSpPr>
        <p:spPr>
          <a:xfrm>
            <a:off x="612647" y="1447800"/>
            <a:ext cx="2971799" cy="109727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Arial Narrow"/>
              <a:buNone/>
              <a:defRPr sz="1800" b="0" i="0" u="none" strike="noStrike" cap="none">
                <a:solidFill>
                  <a:schemeClr val="lt2"/>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59" name="Shape 59"/>
          <p:cNvSpPr txBox="1">
            <a:spLocks noGrp="1"/>
          </p:cNvSpPr>
          <p:nvPr>
            <p:ph type="body" idx="2"/>
          </p:nvPr>
        </p:nvSpPr>
        <p:spPr>
          <a:xfrm>
            <a:off x="612647" y="2547891"/>
            <a:ext cx="2971799" cy="316710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240"/>
              </a:spcBef>
              <a:spcAft>
                <a:spcPts val="600"/>
              </a:spcAft>
              <a:buClr>
                <a:schemeClr val="lt2"/>
              </a:buClr>
              <a:buFont typeface="Arial"/>
              <a:buNone/>
              <a:defRPr sz="12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200"/>
              </a:spcBef>
              <a:spcAft>
                <a:spcPts val="600"/>
              </a:spcAft>
              <a:buClr>
                <a:schemeClr val="lt2"/>
              </a:buClr>
              <a:buFont typeface="Arial"/>
              <a:buNone/>
              <a:defRPr sz="10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9pPr>
          </a:lstStyle>
          <a:p>
            <a:endParaRPr/>
          </a:p>
        </p:txBody>
      </p:sp>
      <p:sp>
        <p:nvSpPr>
          <p:cNvPr id="60" name="Shape 60"/>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61" name="Shape 61"/>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62" name="Shape 62"/>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3"/>
        <p:cNvGrpSpPr/>
        <p:nvPr/>
      </p:nvGrpSpPr>
      <p:grpSpPr>
        <a:xfrm>
          <a:off x="0" y="0"/>
          <a:ext cx="0" cy="0"/>
          <a:chOff x="0" y="0"/>
          <a:chExt cx="0" cy="0"/>
        </a:xfrm>
      </p:grpSpPr>
      <p:pic>
        <p:nvPicPr>
          <p:cNvPr id="64" name="Shape 64" descr="horizon.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5" name="Shape 65"/>
          <p:cNvSpPr txBox="1">
            <a:spLocks noGrp="1"/>
          </p:cNvSpPr>
          <p:nvPr>
            <p:ph type="title"/>
          </p:nvPr>
        </p:nvSpPr>
        <p:spPr>
          <a:xfrm>
            <a:off x="609600" y="1447800"/>
            <a:ext cx="2971799" cy="109727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Arial Narrow"/>
              <a:buNone/>
              <a:defRPr sz="1800" b="0" i="0" u="none" strike="noStrike" cap="none">
                <a:solidFill>
                  <a:schemeClr val="lt2"/>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66" name="Shape 66"/>
          <p:cNvSpPr>
            <a:spLocks noGrp="1"/>
          </p:cNvSpPr>
          <p:nvPr>
            <p:ph type="pic" idx="2"/>
          </p:nvPr>
        </p:nvSpPr>
        <p:spPr>
          <a:xfrm>
            <a:off x="4657344" y="1447800"/>
            <a:ext cx="3419855" cy="3474719"/>
          </a:xfrm>
          <a:prstGeom prst="rect">
            <a:avLst/>
          </a:prstGeom>
          <a:noFill/>
          <a:ln>
            <a:noFill/>
          </a:ln>
        </p:spPr>
        <p:txBody>
          <a:bodyPr lIns="91425" tIns="91425" rIns="91425" bIns="91425" anchor="t" anchorCtr="0"/>
          <a:lstStyle>
            <a:lvl1pPr marL="0" marR="0" lvl="0" indent="0" algn="ctr" rtl="0">
              <a:lnSpc>
                <a:spcPct val="100000"/>
              </a:lnSpc>
              <a:spcBef>
                <a:spcPts val="400"/>
              </a:spcBef>
              <a:spcAft>
                <a:spcPts val="600"/>
              </a:spcAft>
              <a:buClr>
                <a:schemeClr val="lt2"/>
              </a:buClr>
              <a:buFont typeface="Arial"/>
              <a:buNone/>
              <a:defRPr sz="2000" b="0" i="0" u="none" strike="noStrike" cap="none">
                <a:solidFill>
                  <a:srgbClr val="A5A5A5"/>
                </a:solidFill>
                <a:latin typeface="Arial Narrow"/>
                <a:ea typeface="Arial Narrow"/>
                <a:cs typeface="Arial Narrow"/>
                <a:sym typeface="Arial Narrow"/>
              </a:defRPr>
            </a:lvl1pPr>
            <a:lvl2pPr marL="457200" marR="0" lvl="1" indent="0" algn="l" rtl="0">
              <a:lnSpc>
                <a:spcPct val="100000"/>
              </a:lnSpc>
              <a:spcBef>
                <a:spcPts val="560"/>
              </a:spcBef>
              <a:spcAft>
                <a:spcPts val="600"/>
              </a:spcAft>
              <a:buClr>
                <a:schemeClr val="lt2"/>
              </a:buClr>
              <a:buFont typeface="Arial"/>
              <a:buNone/>
              <a:defRPr sz="2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480"/>
              </a:spcBef>
              <a:spcAft>
                <a:spcPts val="600"/>
              </a:spcAft>
              <a:buClr>
                <a:schemeClr val="lt2"/>
              </a:buClr>
              <a:buFont typeface="Arial"/>
              <a:buNone/>
              <a:defRPr sz="24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400"/>
              </a:spcBef>
              <a:spcAft>
                <a:spcPts val="600"/>
              </a:spcAft>
              <a:buClr>
                <a:schemeClr val="lt2"/>
              </a:buClr>
              <a:buFont typeface="Arial"/>
              <a:buNone/>
              <a:defRPr sz="20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400"/>
              </a:spcBef>
              <a:spcAft>
                <a:spcPts val="600"/>
              </a:spcAft>
              <a:buClr>
                <a:schemeClr val="lt2"/>
              </a:buClr>
              <a:buFont typeface="Arial"/>
              <a:buNone/>
              <a:defRPr sz="20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400"/>
              </a:spcBef>
              <a:spcAft>
                <a:spcPts val="600"/>
              </a:spcAft>
              <a:buClr>
                <a:schemeClr val="lt2"/>
              </a:buClr>
              <a:buFont typeface="Arial"/>
              <a:buNone/>
              <a:defRPr sz="20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400"/>
              </a:spcBef>
              <a:spcAft>
                <a:spcPts val="600"/>
              </a:spcAft>
              <a:buClr>
                <a:schemeClr val="lt2"/>
              </a:buClr>
              <a:buFont typeface="Arial"/>
              <a:buNone/>
              <a:defRPr sz="20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400"/>
              </a:spcBef>
              <a:spcAft>
                <a:spcPts val="600"/>
              </a:spcAft>
              <a:buClr>
                <a:schemeClr val="lt2"/>
              </a:buClr>
              <a:buFont typeface="Arial"/>
              <a:buNone/>
              <a:defRPr sz="20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400"/>
              </a:spcBef>
              <a:spcAft>
                <a:spcPts val="600"/>
              </a:spcAft>
              <a:buClr>
                <a:schemeClr val="lt2"/>
              </a:buClr>
              <a:buFont typeface="Arial"/>
              <a:buNone/>
              <a:defRPr sz="2000" b="0" i="0" u="none" strike="noStrike" cap="none">
                <a:solidFill>
                  <a:schemeClr val="lt1"/>
                </a:solidFill>
                <a:latin typeface="Arial Narrow"/>
                <a:ea typeface="Arial Narrow"/>
                <a:cs typeface="Arial Narrow"/>
                <a:sym typeface="Arial Narrow"/>
              </a:defRPr>
            </a:lvl9pPr>
          </a:lstStyle>
          <a:p>
            <a:endParaRPr/>
          </a:p>
        </p:txBody>
      </p:sp>
      <p:sp>
        <p:nvSpPr>
          <p:cNvPr id="67" name="Shape 67"/>
          <p:cNvSpPr txBox="1">
            <a:spLocks noGrp="1"/>
          </p:cNvSpPr>
          <p:nvPr>
            <p:ph type="body" idx="1"/>
          </p:nvPr>
        </p:nvSpPr>
        <p:spPr>
          <a:xfrm>
            <a:off x="609600" y="2547890"/>
            <a:ext cx="2971799" cy="2405108"/>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600"/>
              </a:spcAft>
              <a:buClr>
                <a:schemeClr val="lt2"/>
              </a:buClr>
              <a:buFont typeface="Arial"/>
              <a:buNone/>
              <a:defRPr sz="14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240"/>
              </a:spcBef>
              <a:spcAft>
                <a:spcPts val="600"/>
              </a:spcAft>
              <a:buClr>
                <a:schemeClr val="lt2"/>
              </a:buClr>
              <a:buFont typeface="Arial"/>
              <a:buNone/>
              <a:defRPr sz="12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200"/>
              </a:spcBef>
              <a:spcAft>
                <a:spcPts val="600"/>
              </a:spcAft>
              <a:buClr>
                <a:schemeClr val="lt2"/>
              </a:buClr>
              <a:buFont typeface="Arial"/>
              <a:buNone/>
              <a:defRPr sz="10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180"/>
              </a:spcBef>
              <a:spcAft>
                <a:spcPts val="600"/>
              </a:spcAft>
              <a:buClr>
                <a:schemeClr val="lt2"/>
              </a:buClr>
              <a:buFont typeface="Arial"/>
              <a:buNone/>
              <a:defRPr sz="900" b="0" i="0" u="none" strike="noStrike" cap="none">
                <a:solidFill>
                  <a:schemeClr val="lt1"/>
                </a:solidFill>
                <a:latin typeface="Arial Narrow"/>
                <a:ea typeface="Arial Narrow"/>
                <a:cs typeface="Arial Narrow"/>
                <a:sym typeface="Arial Narrow"/>
              </a:defRPr>
            </a:lvl9pPr>
          </a:lstStyle>
          <a:p>
            <a:endParaRPr/>
          </a:p>
        </p:txBody>
      </p:sp>
      <p:sp>
        <p:nvSpPr>
          <p:cNvPr id="68" name="Shape 68"/>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69" name="Shape 69"/>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70" name="Shape 70"/>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B3B3B"/>
            </a:gs>
            <a:gs pos="31000">
              <a:schemeClr val="dk1"/>
            </a:gs>
            <a:gs pos="100000">
              <a:schemeClr val="dk1"/>
            </a:gs>
          </a:gsLst>
          <a:lin ang="5400000" scaled="0"/>
        </a:gradFill>
        <a:effectLst/>
      </p:bgPr>
    </p:bg>
    <p:spTree>
      <p:nvGrpSpPr>
        <p:cNvPr id="1" name="Shape 5"/>
        <p:cNvGrpSpPr/>
        <p:nvPr/>
      </p:nvGrpSpPr>
      <p:grpSpPr>
        <a:xfrm>
          <a:off x="0" y="0"/>
          <a:ext cx="0" cy="0"/>
          <a:chOff x="0" y="0"/>
          <a:chExt cx="0" cy="0"/>
        </a:xfrm>
      </p:grpSpPr>
      <p:pic>
        <p:nvPicPr>
          <p:cNvPr id="6" name="Shape 6" descr="horizon.pn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7" name="Shape 7"/>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Narrow"/>
              <a:buNone/>
              <a:defRPr sz="3000" b="0" i="0" u="none" strike="noStrike" cap="none">
                <a:solidFill>
                  <a:schemeClr val="lt1"/>
                </a:solidFill>
                <a:latin typeface="Arial Narrow"/>
                <a:ea typeface="Arial Narrow"/>
                <a:cs typeface="Arial Narrow"/>
                <a:sym typeface="Arial Narrow"/>
              </a:defRPr>
            </a:lvl1pPr>
            <a:lvl2pPr marL="0" marR="0" lvl="1" indent="0" algn="l" rtl="0">
              <a:spcBef>
                <a:spcPts val="0"/>
              </a:spcBef>
              <a:buClr>
                <a:schemeClr val="lt2"/>
              </a:buClr>
              <a:buFont typeface="Arial"/>
              <a:buNone/>
              <a:defRPr sz="1800" b="0" i="0" u="none" strike="noStrike" cap="none">
                <a:solidFill>
                  <a:schemeClr val="lt2"/>
                </a:solidFill>
              </a:defRPr>
            </a:lvl2pPr>
            <a:lvl3pPr marL="0" marR="0" lvl="2" indent="0" algn="l" rtl="0">
              <a:spcBef>
                <a:spcPts val="0"/>
              </a:spcBef>
              <a:buClr>
                <a:schemeClr val="lt2"/>
              </a:buClr>
              <a:buFont typeface="Arial"/>
              <a:buNone/>
              <a:defRPr sz="1800" b="0" i="0" u="none" strike="noStrike" cap="none">
                <a:solidFill>
                  <a:schemeClr val="lt2"/>
                </a:solidFill>
              </a:defRPr>
            </a:lvl3pPr>
            <a:lvl4pPr marL="0" marR="0" lvl="3" indent="0" algn="l" rtl="0">
              <a:spcBef>
                <a:spcPts val="0"/>
              </a:spcBef>
              <a:buClr>
                <a:schemeClr val="lt2"/>
              </a:buClr>
              <a:buFont typeface="Arial"/>
              <a:buNone/>
              <a:defRPr sz="1800" b="0" i="0" u="none" strike="noStrike" cap="none">
                <a:solidFill>
                  <a:schemeClr val="lt2"/>
                </a:solidFill>
              </a:defRPr>
            </a:lvl4pPr>
            <a:lvl5pPr marL="0" marR="0" lvl="4" indent="0" algn="l" rtl="0">
              <a:spcBef>
                <a:spcPts val="0"/>
              </a:spcBef>
              <a:buClr>
                <a:schemeClr val="lt2"/>
              </a:buClr>
              <a:buFont typeface="Arial"/>
              <a:buNone/>
              <a:defRPr sz="1800" b="0" i="0" u="none" strike="noStrike" cap="none">
                <a:solidFill>
                  <a:schemeClr val="lt2"/>
                </a:solidFill>
              </a:defRPr>
            </a:lvl5pPr>
            <a:lvl6pPr marL="0" marR="0" lvl="5" indent="0" algn="l" rtl="0">
              <a:spcBef>
                <a:spcPts val="0"/>
              </a:spcBef>
              <a:buClr>
                <a:schemeClr val="lt2"/>
              </a:buClr>
              <a:buFont typeface="Arial"/>
              <a:buNone/>
              <a:defRPr sz="1800" b="0" i="0" u="none" strike="noStrike" cap="none">
                <a:solidFill>
                  <a:schemeClr val="lt2"/>
                </a:solidFill>
              </a:defRPr>
            </a:lvl6pPr>
            <a:lvl7pPr marL="0" marR="0" lvl="6" indent="0" algn="l" rtl="0">
              <a:spcBef>
                <a:spcPts val="0"/>
              </a:spcBef>
              <a:buClr>
                <a:schemeClr val="lt2"/>
              </a:buClr>
              <a:buFont typeface="Arial"/>
              <a:buNone/>
              <a:defRPr sz="1800" b="0" i="0" u="none" strike="noStrike" cap="none">
                <a:solidFill>
                  <a:schemeClr val="lt2"/>
                </a:solidFill>
              </a:defRPr>
            </a:lvl7pPr>
            <a:lvl8pPr marL="0" marR="0" lvl="7" indent="0" algn="l" rtl="0">
              <a:spcBef>
                <a:spcPts val="0"/>
              </a:spcBef>
              <a:buClr>
                <a:schemeClr val="lt2"/>
              </a:buClr>
              <a:buFont typeface="Arial"/>
              <a:buNone/>
              <a:defRPr sz="1800" b="0" i="0" u="none" strike="noStrike" cap="none">
                <a:solidFill>
                  <a:schemeClr val="lt2"/>
                </a:solidFill>
              </a:defRPr>
            </a:lvl8pPr>
            <a:lvl9pPr marL="0" marR="0" lvl="8" indent="0" algn="l" rtl="0">
              <a:spcBef>
                <a:spcPts val="0"/>
              </a:spcBef>
              <a:buClr>
                <a:schemeClr val="lt2"/>
              </a:buClr>
              <a:buFont typeface="Arial"/>
              <a:buNone/>
              <a:defRPr sz="1800" b="0" i="0" u="none" strike="noStrike" cap="none">
                <a:solidFill>
                  <a:schemeClr val="lt2"/>
                </a:solidFill>
              </a:defRPr>
            </a:lvl9pPr>
          </a:lstStyle>
          <a:p>
            <a:endParaRPr/>
          </a:p>
        </p:txBody>
      </p:sp>
      <p:sp>
        <p:nvSpPr>
          <p:cNvPr id="8" name="Shape 8"/>
          <p:cNvSpPr txBox="1">
            <a:spLocks noGrp="1"/>
          </p:cNvSpPr>
          <p:nvPr>
            <p:ph type="body" idx="1"/>
          </p:nvPr>
        </p:nvSpPr>
        <p:spPr>
          <a:xfrm>
            <a:off x="609600" y="1600200"/>
            <a:ext cx="7924798" cy="4525963"/>
          </a:xfrm>
          <a:prstGeom prst="rect">
            <a:avLst/>
          </a:prstGeom>
          <a:noFill/>
          <a:ln>
            <a:noFill/>
          </a:ln>
        </p:spPr>
        <p:txBody>
          <a:bodyPr lIns="91425" tIns="91425" rIns="91425" bIns="91425" anchor="t" anchorCtr="0"/>
          <a:lstStyle>
            <a:lvl1pPr marL="342900" marR="0" lvl="0" indent="-1333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1pPr>
            <a:lvl2pPr marL="742950" marR="0" lvl="1" indent="-7620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2pPr>
            <a:lvl3pPr marL="1143000" marR="0" lvl="2"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3pPr>
            <a:lvl4pPr marL="1600200" marR="0" lvl="3"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4pPr>
            <a:lvl5pPr marL="2057400" marR="0" lvl="4"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5pPr>
            <a:lvl6pPr marL="2514600" marR="0" lvl="5"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6pPr>
            <a:lvl7pPr marL="2971800" marR="0" lvl="6"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7pPr>
            <a:lvl8pPr marL="3429000" marR="0" lvl="7"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8pPr>
            <a:lvl9pPr marL="3886200" marR="0" lvl="8" indent="-19050" algn="l" rtl="0">
              <a:lnSpc>
                <a:spcPct val="100000"/>
              </a:lnSpc>
              <a:spcBef>
                <a:spcPts val="340"/>
              </a:spcBef>
              <a:spcAft>
                <a:spcPts val="600"/>
              </a:spcAft>
              <a:buClr>
                <a:schemeClr val="lt2"/>
              </a:buClr>
              <a:buSzPct val="100000"/>
              <a:buFont typeface="Arial"/>
              <a:buChar char="•"/>
              <a:defRPr sz="1700" b="0" i="0" u="none" strike="noStrike" cap="none">
                <a:solidFill>
                  <a:schemeClr val="lt1"/>
                </a:solidFill>
                <a:latin typeface="Arial Narrow"/>
                <a:ea typeface="Arial Narrow"/>
                <a:cs typeface="Arial Narrow"/>
                <a:sym typeface="Arial Narrow"/>
              </a:defRPr>
            </a:lvl9pPr>
          </a:lstStyle>
          <a:p>
            <a:endParaRPr/>
          </a:p>
        </p:txBody>
      </p:sp>
      <p:sp>
        <p:nvSpPr>
          <p:cNvPr id="9" name="Shape 9"/>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10" name="Shape 10"/>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Narrow"/>
              <a:buNone/>
              <a:defRPr sz="1000" b="0" i="0" u="none" strike="noStrike" cap="none">
                <a:solidFill>
                  <a:schemeClr val="lt1"/>
                </a:solidFill>
                <a:latin typeface="Arial Narrow"/>
                <a:ea typeface="Arial Narrow"/>
                <a:cs typeface="Arial Narrow"/>
                <a:sym typeface="Arial Narrow"/>
              </a:defRPr>
            </a:lvl1pPr>
            <a:lvl2pPr marL="457200" marR="0" lvl="1"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2pPr>
            <a:lvl3pPr marL="914400" marR="0" lvl="2"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3pPr>
            <a:lvl4pPr marL="1371600" marR="0" lvl="3"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4pPr>
            <a:lvl5pPr marL="1828800" marR="0" lvl="4"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5pPr>
            <a:lvl6pPr marL="2286000" marR="0" lvl="5"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6pPr>
            <a:lvl7pPr marL="2743200" marR="0" lvl="6"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7pPr>
            <a:lvl8pPr marL="3200400" marR="0" lvl="7"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8pPr>
            <a:lvl9pPr marL="3657600" marR="0" lvl="8" indent="0" algn="l" rtl="0">
              <a:lnSpc>
                <a:spcPct val="100000"/>
              </a:lnSpc>
              <a:spcBef>
                <a:spcPts val="0"/>
              </a:spcBef>
              <a:spcAft>
                <a:spcPts val="0"/>
              </a:spcAft>
              <a:buClr>
                <a:schemeClr val="lt1"/>
              </a:buClr>
              <a:buFont typeface="Arial Narrow"/>
              <a:buNone/>
              <a:defRPr sz="1800" b="0" i="0" u="none" strike="noStrike" cap="none">
                <a:solidFill>
                  <a:schemeClr val="lt1"/>
                </a:solidFill>
                <a:latin typeface="Arial Narrow"/>
                <a:ea typeface="Arial Narrow"/>
                <a:cs typeface="Arial Narrow"/>
                <a:sym typeface="Arial Narrow"/>
              </a:defRPr>
            </a:lvl9pPr>
          </a:lstStyle>
          <a:p>
            <a:endParaRPr/>
          </a:p>
        </p:txBody>
      </p:sp>
      <p:sp>
        <p:nvSpPr>
          <p:cNvPr id="11" name="Shape 11"/>
          <p:cNvSpPr txBox="1">
            <a:spLocks noGrp="1"/>
          </p:cNvSpPr>
          <p:nvPr>
            <p:ph type="sldNum" idx="12"/>
          </p:nvPr>
        </p:nvSpPr>
        <p:spPr>
          <a:xfrm>
            <a:off x="7543800" y="6356350"/>
            <a:ext cx="990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Narrow"/>
              <a:buNone/>
            </a:pPr>
            <a:fld id="{00000000-1234-1234-1234-123412341234}" type="slidenum">
              <a:rPr lang="fr-CA" sz="1100" b="0" i="0" u="none" strike="noStrike" cap="none">
                <a:solidFill>
                  <a:schemeClr val="lt1"/>
                </a:solidFill>
                <a:latin typeface="Arial Narrow"/>
                <a:ea typeface="Arial Narrow"/>
                <a:cs typeface="Arial Narrow"/>
                <a:sym typeface="Arial Narrow"/>
              </a:rPr>
              <a:t>‹#›</a:t>
            </a:fld>
            <a:endParaRPr lang="fr-CA" sz="1100" b="0" i="0" u="none" strike="noStrike" cap="none">
              <a:solidFill>
                <a:schemeClr val="lt1"/>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esa.int/Our_Activities/Human_Spaceflight/International_Space_Station/Where_is_the_International_Space_Statio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spotthestation.nasa.gov/sightings/view.cfm?country=Canada&amp;region=Newfoundland&amp;city=Saint_Johns#.V-kWQoMrK7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ctrTitle" idx="4294967295"/>
          </p:nvPr>
        </p:nvSpPr>
        <p:spPr>
          <a:xfrm>
            <a:off x="899591" y="1988840"/>
            <a:ext cx="7772400" cy="1470023"/>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lt1"/>
              </a:buClr>
              <a:buSzPct val="25000"/>
              <a:buFont typeface="Arial Narrow"/>
              <a:buNone/>
            </a:pPr>
            <a:r>
              <a:rPr lang="fr-CA" sz="6000" b="1" i="0" u="none" strike="noStrike" cap="none">
                <a:solidFill>
                  <a:schemeClr val="lt1"/>
                </a:solidFill>
                <a:latin typeface="Arial Narrow"/>
                <a:ea typeface="Arial Narrow"/>
                <a:cs typeface="Arial Narrow"/>
                <a:sym typeface="Arial Narrow"/>
              </a:rPr>
              <a:t>LE SYSTÈME SOLAIRE </a:t>
            </a:r>
          </a:p>
        </p:txBody>
      </p:sp>
      <p:pic>
        <p:nvPicPr>
          <p:cNvPr id="88" name="Shape 88"/>
          <p:cNvPicPr preferRelativeResize="0"/>
          <p:nvPr/>
        </p:nvPicPr>
        <p:blipFill rotWithShape="1">
          <a:blip r:embed="rId3">
            <a:alphaModFix/>
          </a:blip>
          <a:srcRect/>
          <a:stretch/>
        </p:blipFill>
        <p:spPr>
          <a:xfrm>
            <a:off x="3275856" y="3446512"/>
            <a:ext cx="2632866" cy="2531938"/>
          </a:xfrm>
          <a:prstGeom prst="rect">
            <a:avLst/>
          </a:prstGeom>
          <a:noFill/>
          <a:ln>
            <a:noFill/>
          </a:ln>
        </p:spPr>
      </p:pic>
      <p:pic>
        <p:nvPicPr>
          <p:cNvPr id="89" name="Shape 89"/>
          <p:cNvPicPr preferRelativeResize="0"/>
          <p:nvPr/>
        </p:nvPicPr>
        <p:blipFill rotWithShape="1">
          <a:blip r:embed="rId4">
            <a:alphaModFix/>
          </a:blip>
          <a:srcRect/>
          <a:stretch/>
        </p:blipFill>
        <p:spPr>
          <a:xfrm>
            <a:off x="2840901" y="334825"/>
            <a:ext cx="3067819" cy="20165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a:stretch/>
        </p:blipFill>
        <p:spPr>
          <a:xfrm>
            <a:off x="24083" y="116631"/>
            <a:ext cx="9042408" cy="66220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11560" y="2564902"/>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7200" b="1" i="0" u="none" strike="noStrike" cap="none">
                <a:solidFill>
                  <a:schemeClr val="lt1"/>
                </a:solidFill>
                <a:latin typeface="Domine"/>
                <a:ea typeface="Domine"/>
                <a:cs typeface="Domine"/>
                <a:sym typeface="Domine"/>
              </a:rPr>
              <a:t>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a:stretch/>
        </p:blipFill>
        <p:spPr>
          <a:xfrm>
            <a:off x="251518" y="1196750"/>
            <a:ext cx="8552443" cy="46805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rotWithShape="1">
          <a:blip r:embed="rId3">
            <a:alphaModFix/>
          </a:blip>
          <a:srcRect/>
          <a:stretch/>
        </p:blipFill>
        <p:spPr>
          <a:xfrm>
            <a:off x="1211625" y="998729"/>
            <a:ext cx="6960772" cy="52205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83568" y="2348880"/>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6000" b="1" i="0" u="none" strike="noStrike" cap="none">
                <a:solidFill>
                  <a:schemeClr val="lt1"/>
                </a:solidFill>
                <a:latin typeface="Domine"/>
                <a:ea typeface="Domine"/>
                <a:cs typeface="Domine"/>
                <a:sym typeface="Domine"/>
              </a:rPr>
              <a:t>OU 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EST-CE QUE PLUTON EST UNE PLANÈTE? </a:t>
            </a:r>
          </a:p>
        </p:txBody>
      </p:sp>
      <p:pic>
        <p:nvPicPr>
          <p:cNvPr id="169" name="Shape 169"/>
          <p:cNvPicPr preferRelativeResize="0"/>
          <p:nvPr/>
        </p:nvPicPr>
        <p:blipFill rotWithShape="1">
          <a:blip r:embed="rId3">
            <a:alphaModFix/>
          </a:blip>
          <a:srcRect/>
          <a:stretch/>
        </p:blipFill>
        <p:spPr>
          <a:xfrm>
            <a:off x="539552" y="1628800"/>
            <a:ext cx="8277264" cy="42721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PLUTO N’EST PLUS UNE PLANÈTE!!!</a:t>
            </a:r>
          </a:p>
        </p:txBody>
      </p:sp>
      <p:pic>
        <p:nvPicPr>
          <p:cNvPr id="175" name="Shape 175"/>
          <p:cNvPicPr preferRelativeResize="0"/>
          <p:nvPr/>
        </p:nvPicPr>
        <p:blipFill rotWithShape="1">
          <a:blip r:embed="rId3">
            <a:alphaModFix/>
          </a:blip>
          <a:srcRect/>
          <a:stretch/>
        </p:blipFill>
        <p:spPr>
          <a:xfrm>
            <a:off x="1331640" y="2708918"/>
            <a:ext cx="6257924" cy="3324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4400" b="1" i="0" u="none" strike="noStrike" cap="none">
                <a:solidFill>
                  <a:schemeClr val="lt1"/>
                </a:solidFill>
                <a:latin typeface="Domine"/>
                <a:ea typeface="Domine"/>
                <a:cs typeface="Domine"/>
                <a:sym typeface="Domine"/>
              </a:rPr>
              <a:t>PLUTO…</a:t>
            </a:r>
            <a:r>
              <a:rPr lang="fr-CA" sz="3000" b="0" i="0" u="none" strike="noStrike" cap="none">
                <a:solidFill>
                  <a:schemeClr val="lt1"/>
                </a:solidFill>
                <a:latin typeface="Arial Narrow"/>
                <a:ea typeface="Arial Narrow"/>
                <a:cs typeface="Arial Narrow"/>
                <a:sym typeface="Arial Narrow"/>
              </a:rPr>
              <a:t/>
            </a:r>
            <a:br>
              <a:rPr lang="fr-CA" sz="3000" b="0" i="0" u="none" strike="noStrike" cap="none">
                <a:solidFill>
                  <a:schemeClr val="lt1"/>
                </a:solidFill>
                <a:latin typeface="Arial Narrow"/>
                <a:ea typeface="Arial Narrow"/>
                <a:cs typeface="Arial Narrow"/>
                <a:sym typeface="Arial Narrow"/>
              </a:rPr>
            </a:br>
            <a:endParaRPr lang="fr-CA" sz="3000" b="0" i="0" u="none" strike="noStrike" cap="none">
              <a:solidFill>
                <a:schemeClr val="lt1"/>
              </a:solidFill>
              <a:latin typeface="Arial Narrow"/>
              <a:ea typeface="Arial Narrow"/>
              <a:cs typeface="Arial Narrow"/>
              <a:sym typeface="Arial Narrow"/>
            </a:endParaRPr>
          </a:p>
        </p:txBody>
      </p:sp>
      <p:sp>
        <p:nvSpPr>
          <p:cNvPr id="181" name="Shape 181"/>
          <p:cNvSpPr txBox="1">
            <a:spLocks noGrp="1"/>
          </p:cNvSpPr>
          <p:nvPr>
            <p:ph type="body" idx="1"/>
          </p:nvPr>
        </p:nvSpPr>
        <p:spPr>
          <a:xfrm>
            <a:off x="323528" y="1600200"/>
            <a:ext cx="8568951" cy="492514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3200" b="0" i="0" u="none" strike="noStrike" cap="none">
                <a:solidFill>
                  <a:schemeClr val="lt1"/>
                </a:solidFill>
                <a:latin typeface="Domine"/>
                <a:ea typeface="Domine"/>
                <a:cs typeface="Domine"/>
                <a:sym typeface="Domine"/>
              </a:rPr>
              <a:t>Avant 2005, tout le monde comprenait que le système solaire avait 9 planètes. (Demandez à vos parents!)</a:t>
            </a:r>
          </a:p>
          <a:p>
            <a:pPr marL="342900" marR="0" lvl="0" indent="-342900" algn="l" rtl="0">
              <a:lnSpc>
                <a:spcPct val="100000"/>
              </a:lnSpc>
              <a:spcBef>
                <a:spcPts val="1240"/>
              </a:spcBef>
              <a:spcAft>
                <a:spcPts val="0"/>
              </a:spcAft>
              <a:buClr>
                <a:schemeClr val="lt2"/>
              </a:buClr>
              <a:buSzPct val="100000"/>
              <a:buFont typeface="Arial"/>
              <a:buChar char="•"/>
            </a:pPr>
            <a:r>
              <a:rPr lang="fr-CA" sz="3200" b="1" i="0" u="none" strike="noStrike" cap="none">
                <a:solidFill>
                  <a:schemeClr val="lt1"/>
                </a:solidFill>
                <a:latin typeface="Domine"/>
                <a:ea typeface="Domine"/>
                <a:cs typeface="Domine"/>
                <a:sym typeface="Domine"/>
              </a:rPr>
              <a:t>MAIS, </a:t>
            </a:r>
            <a:r>
              <a:rPr lang="fr-CA" sz="3200" b="0" i="0" u="none" strike="noStrike" cap="none">
                <a:solidFill>
                  <a:schemeClr val="lt1"/>
                </a:solidFill>
                <a:latin typeface="Domine"/>
                <a:ea typeface="Domine"/>
                <a:cs typeface="Domine"/>
                <a:sym typeface="Domine"/>
              </a:rPr>
              <a:t>en 2006, les astronomes ont décidé que Pluto </a:t>
            </a:r>
            <a:r>
              <a:rPr lang="fr-CA" sz="3200" b="1" i="0" u="none" strike="noStrike" cap="none">
                <a:solidFill>
                  <a:schemeClr val="lt1"/>
                </a:solidFill>
                <a:latin typeface="Domine"/>
                <a:ea typeface="Domine"/>
                <a:cs typeface="Domine"/>
                <a:sym typeface="Domine"/>
              </a:rPr>
              <a:t>n’est plus une planète.</a:t>
            </a:r>
          </a:p>
          <a:p>
            <a:pPr marL="342900" marR="0" lvl="0" indent="-342900" algn="l" rtl="0">
              <a:lnSpc>
                <a:spcPct val="100000"/>
              </a:lnSpc>
              <a:spcBef>
                <a:spcPts val="1240"/>
              </a:spcBef>
              <a:spcAft>
                <a:spcPts val="0"/>
              </a:spcAft>
              <a:buClr>
                <a:schemeClr val="lt2"/>
              </a:buClr>
              <a:buSzPct val="100000"/>
              <a:buFont typeface="Arial"/>
              <a:buChar char="•"/>
            </a:pPr>
            <a:r>
              <a:rPr lang="fr-CA" sz="3200" b="0" i="0" u="none" strike="noStrike" cap="none">
                <a:solidFill>
                  <a:schemeClr val="lt1"/>
                </a:solidFill>
                <a:latin typeface="Domine"/>
                <a:ea typeface="Domine"/>
                <a:cs typeface="Domine"/>
                <a:sym typeface="Domine"/>
              </a:rPr>
              <a:t>Que disent vos livres de sciences? (Le livre était publié en 2001!!!)</a:t>
            </a:r>
          </a:p>
        </p:txBody>
      </p:sp>
      <p:pic>
        <p:nvPicPr>
          <p:cNvPr id="182" name="Shape 182"/>
          <p:cNvPicPr preferRelativeResize="0"/>
          <p:nvPr/>
        </p:nvPicPr>
        <p:blipFill rotWithShape="1">
          <a:blip r:embed="rId3">
            <a:alphaModFix/>
          </a:blip>
          <a:srcRect/>
          <a:stretch/>
        </p:blipFill>
        <p:spPr>
          <a:xfrm>
            <a:off x="1547662" y="172068"/>
            <a:ext cx="1080120" cy="1078296"/>
          </a:xfrm>
          <a:prstGeom prst="rect">
            <a:avLst/>
          </a:prstGeom>
          <a:noFill/>
          <a:ln>
            <a:noFill/>
          </a:ln>
        </p:spPr>
      </p:pic>
      <p:pic>
        <p:nvPicPr>
          <p:cNvPr id="183" name="Shape 183"/>
          <p:cNvPicPr preferRelativeResize="0"/>
          <p:nvPr/>
        </p:nvPicPr>
        <p:blipFill rotWithShape="1">
          <a:blip r:embed="rId4">
            <a:alphaModFix/>
          </a:blip>
          <a:srcRect/>
          <a:stretch/>
        </p:blipFill>
        <p:spPr>
          <a:xfrm>
            <a:off x="6407894" y="170866"/>
            <a:ext cx="1079499" cy="1079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611560" y="0"/>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LE SYSTÈME SOLAIRE </a:t>
            </a:r>
          </a:p>
        </p:txBody>
      </p:sp>
      <p:sp>
        <p:nvSpPr>
          <p:cNvPr id="189" name="Shape 189"/>
          <p:cNvSpPr txBox="1">
            <a:spLocks noGrp="1"/>
          </p:cNvSpPr>
          <p:nvPr>
            <p:ph type="body" idx="1"/>
          </p:nvPr>
        </p:nvSpPr>
        <p:spPr>
          <a:xfrm>
            <a:off x="609600" y="1600200"/>
            <a:ext cx="7924798"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3600" b="0" i="0" u="none" strike="noStrike" cap="none">
                <a:solidFill>
                  <a:schemeClr val="lt1"/>
                </a:solidFill>
                <a:latin typeface="Domine"/>
                <a:ea typeface="Domine"/>
                <a:cs typeface="Domine"/>
                <a:sym typeface="Domine"/>
              </a:rPr>
              <a:t>Le système solaire est constitué d'une étoile, le Soleil, autour de laquelle gravitent huit planètes ainsi qu'un grand nombre d'autres astres de plus faible masse.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rotWithShape="1">
          <a:blip r:embed="rId3">
            <a:alphaModFix/>
          </a:blip>
          <a:srcRect/>
          <a:stretch/>
        </p:blipFill>
        <p:spPr>
          <a:xfrm>
            <a:off x="340810" y="1844824"/>
            <a:ext cx="8625118" cy="3816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3">
            <a:alphaModFix/>
          </a:blip>
          <a:srcRect/>
          <a:stretch/>
        </p:blipFill>
        <p:spPr>
          <a:xfrm>
            <a:off x="1043608" y="1714500"/>
            <a:ext cx="7128792" cy="3429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683568" y="2780926"/>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5400" b="0" i="0" u="none" strike="noStrike" cap="none">
                <a:solidFill>
                  <a:schemeClr val="lt1"/>
                </a:solidFill>
                <a:latin typeface="Domine"/>
                <a:ea typeface="Domine"/>
                <a:cs typeface="Domine"/>
                <a:sym typeface="Domine"/>
              </a:rPr>
              <a:t>COMPLÉTEZ LA FEUILLE QUI SUIT.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p:nvPr/>
        </p:nvSpPr>
        <p:spPr>
          <a:xfrm>
            <a:off x="1524000" y="1397000"/>
            <a:ext cx="6096000" cy="4064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05" name="Shape 205"/>
          <p:cNvPicPr preferRelativeResize="0"/>
          <p:nvPr/>
        </p:nvPicPr>
        <p:blipFill rotWithShape="1">
          <a:blip r:embed="rId3">
            <a:alphaModFix/>
          </a:blip>
          <a:srcRect/>
          <a:stretch/>
        </p:blipFill>
        <p:spPr>
          <a:xfrm>
            <a:off x="295502" y="476672"/>
            <a:ext cx="8657295" cy="59766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a:stretch/>
        </p:blipFill>
        <p:spPr>
          <a:xfrm>
            <a:off x="352928" y="456097"/>
            <a:ext cx="8467542" cy="59252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600" b="1" i="0" u="none" strike="noStrike" cap="none">
                <a:solidFill>
                  <a:schemeClr val="lt1"/>
                </a:solidFill>
                <a:latin typeface="Domine"/>
                <a:ea typeface="Domine"/>
                <a:cs typeface="Domine"/>
                <a:sym typeface="Domine"/>
              </a:rPr>
              <a:t>QU’EST-CE QU’UNE PLANÈTE?</a:t>
            </a:r>
          </a:p>
        </p:txBody>
      </p:sp>
      <p:sp>
        <p:nvSpPr>
          <p:cNvPr id="216" name="Shape 216"/>
          <p:cNvSpPr txBox="1">
            <a:spLocks noGrp="1"/>
          </p:cNvSpPr>
          <p:nvPr>
            <p:ph type="body" idx="1"/>
          </p:nvPr>
        </p:nvSpPr>
        <p:spPr>
          <a:xfrm>
            <a:off x="683568" y="1988840"/>
            <a:ext cx="7924798"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2400" b="0" i="0" u="none" strike="noStrike" cap="none">
                <a:solidFill>
                  <a:schemeClr val="lt1"/>
                </a:solidFill>
                <a:latin typeface="Domine"/>
                <a:ea typeface="Domine"/>
                <a:cs typeface="Domine"/>
                <a:sym typeface="Domine"/>
              </a:rPr>
              <a:t>Une planète est un astre [...]. </a:t>
            </a:r>
          </a:p>
          <a:p>
            <a:pPr marL="342900" marR="0" lvl="0" indent="-342900" algn="l" rtl="0">
              <a:lnSpc>
                <a:spcPct val="100000"/>
              </a:lnSpc>
              <a:spcBef>
                <a:spcPts val="1080"/>
              </a:spcBef>
              <a:spcAft>
                <a:spcPts val="0"/>
              </a:spcAft>
              <a:buClr>
                <a:schemeClr val="lt2"/>
              </a:buClr>
              <a:buSzPct val="100000"/>
              <a:buFont typeface="Arial"/>
              <a:buChar char="•"/>
            </a:pPr>
            <a:r>
              <a:rPr lang="fr-CA" sz="2400" b="0" i="0" u="none" strike="noStrike" cap="none">
                <a:solidFill>
                  <a:schemeClr val="lt1"/>
                </a:solidFill>
                <a:latin typeface="Domine"/>
                <a:ea typeface="Domine"/>
                <a:cs typeface="Domine"/>
                <a:sym typeface="Domine"/>
              </a:rPr>
              <a:t>Elle doit être en orbite autour du Soleil, </a:t>
            </a:r>
          </a:p>
          <a:p>
            <a:pPr marL="342900" marR="0" lvl="0" indent="-342900" algn="l" rtl="0">
              <a:lnSpc>
                <a:spcPct val="100000"/>
              </a:lnSpc>
              <a:spcBef>
                <a:spcPts val="1080"/>
              </a:spcBef>
              <a:spcAft>
                <a:spcPts val="0"/>
              </a:spcAft>
              <a:buClr>
                <a:schemeClr val="lt2"/>
              </a:buClr>
              <a:buSzPct val="100000"/>
              <a:buFont typeface="Arial"/>
              <a:buChar char="•"/>
            </a:pPr>
            <a:r>
              <a:rPr lang="fr-CA" sz="2400" b="0" i="0" u="none" strike="noStrike" cap="none">
                <a:solidFill>
                  <a:schemeClr val="lt1"/>
                </a:solidFill>
                <a:latin typeface="Domine"/>
                <a:ea typeface="Domine"/>
                <a:cs typeface="Domine"/>
                <a:sym typeface="Domine"/>
              </a:rPr>
              <a:t>avoir une forme à peu près sphérique</a:t>
            </a:r>
          </a:p>
          <a:p>
            <a:pPr marL="342900" marR="0" lvl="0" indent="-342900" algn="l" rtl="0">
              <a:lnSpc>
                <a:spcPct val="100000"/>
              </a:lnSpc>
              <a:spcBef>
                <a:spcPts val="1080"/>
              </a:spcBef>
              <a:spcAft>
                <a:spcPts val="0"/>
              </a:spcAft>
              <a:buClr>
                <a:schemeClr val="lt2"/>
              </a:buClr>
              <a:buSzPct val="100000"/>
              <a:buFont typeface="Arial"/>
              <a:buChar char="•"/>
            </a:pPr>
            <a:r>
              <a:rPr lang="fr-CA" sz="2400" b="0" i="0" u="none" strike="noStrike" cap="none">
                <a:solidFill>
                  <a:schemeClr val="lt1"/>
                </a:solidFill>
                <a:latin typeface="Domine"/>
                <a:ea typeface="Domine"/>
                <a:cs typeface="Domine"/>
                <a:sym typeface="Domine"/>
              </a:rPr>
              <a:t>et avoir fait le vide autour d’elle, </a:t>
            </a:r>
          </a:p>
        </p:txBody>
      </p:sp>
      <p:pic>
        <p:nvPicPr>
          <p:cNvPr id="217" name="Shape 217"/>
          <p:cNvPicPr preferRelativeResize="0"/>
          <p:nvPr/>
        </p:nvPicPr>
        <p:blipFill rotWithShape="1">
          <a:blip r:embed="rId3">
            <a:alphaModFix/>
          </a:blip>
          <a:srcRect/>
          <a:stretch/>
        </p:blipFill>
        <p:spPr>
          <a:xfrm>
            <a:off x="3169956" y="4437112"/>
            <a:ext cx="3400424" cy="13430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DES PLANÈTES</a:t>
            </a:r>
          </a:p>
        </p:txBody>
      </p:sp>
      <p:pic>
        <p:nvPicPr>
          <p:cNvPr id="223" name="Shape 223"/>
          <p:cNvPicPr preferRelativeResize="0"/>
          <p:nvPr/>
        </p:nvPicPr>
        <p:blipFill rotWithShape="1">
          <a:blip r:embed="rId3">
            <a:alphaModFix/>
          </a:blip>
          <a:srcRect/>
          <a:stretch/>
        </p:blipFill>
        <p:spPr>
          <a:xfrm>
            <a:off x="5905889" y="2673175"/>
            <a:ext cx="2516795" cy="1415697"/>
          </a:xfrm>
          <a:prstGeom prst="rect">
            <a:avLst/>
          </a:prstGeom>
          <a:noFill/>
          <a:ln>
            <a:noFill/>
          </a:ln>
        </p:spPr>
      </p:pic>
      <p:pic>
        <p:nvPicPr>
          <p:cNvPr id="224" name="Shape 224"/>
          <p:cNvPicPr preferRelativeResize="0"/>
          <p:nvPr/>
        </p:nvPicPr>
        <p:blipFill rotWithShape="1">
          <a:blip r:embed="rId4">
            <a:alphaModFix/>
          </a:blip>
          <a:srcRect/>
          <a:stretch/>
        </p:blipFill>
        <p:spPr>
          <a:xfrm>
            <a:off x="531472" y="622968"/>
            <a:ext cx="1808278" cy="1806119"/>
          </a:xfrm>
          <a:prstGeom prst="rect">
            <a:avLst/>
          </a:prstGeom>
          <a:noFill/>
          <a:ln>
            <a:noFill/>
          </a:ln>
        </p:spPr>
      </p:pic>
      <p:pic>
        <p:nvPicPr>
          <p:cNvPr id="225" name="Shape 225"/>
          <p:cNvPicPr preferRelativeResize="0"/>
          <p:nvPr/>
        </p:nvPicPr>
        <p:blipFill rotWithShape="1">
          <a:blip r:embed="rId5">
            <a:alphaModFix/>
          </a:blip>
          <a:srcRect/>
          <a:stretch/>
        </p:blipFill>
        <p:spPr>
          <a:xfrm>
            <a:off x="1495323" y="3100824"/>
            <a:ext cx="1899712" cy="1068586"/>
          </a:xfrm>
          <a:prstGeom prst="rect">
            <a:avLst/>
          </a:prstGeom>
          <a:noFill/>
          <a:ln>
            <a:noFill/>
          </a:ln>
        </p:spPr>
      </p:pic>
      <p:pic>
        <p:nvPicPr>
          <p:cNvPr id="226" name="Shape 226"/>
          <p:cNvPicPr preferRelativeResize="0"/>
          <p:nvPr/>
        </p:nvPicPr>
        <p:blipFill rotWithShape="1">
          <a:blip r:embed="rId6">
            <a:alphaModFix/>
          </a:blip>
          <a:srcRect/>
          <a:stretch/>
        </p:blipFill>
        <p:spPr>
          <a:xfrm>
            <a:off x="4303842" y="2304771"/>
            <a:ext cx="1005234" cy="1030366"/>
          </a:xfrm>
          <a:prstGeom prst="rect">
            <a:avLst/>
          </a:prstGeom>
          <a:noFill/>
          <a:ln>
            <a:noFill/>
          </a:ln>
        </p:spPr>
      </p:pic>
      <p:pic>
        <p:nvPicPr>
          <p:cNvPr id="227" name="Shape 227"/>
          <p:cNvPicPr preferRelativeResize="0"/>
          <p:nvPr/>
        </p:nvPicPr>
        <p:blipFill rotWithShape="1">
          <a:blip r:embed="rId7">
            <a:alphaModFix/>
          </a:blip>
          <a:srcRect/>
          <a:stretch/>
        </p:blipFill>
        <p:spPr>
          <a:xfrm>
            <a:off x="557027" y="4169412"/>
            <a:ext cx="1717020" cy="1300910"/>
          </a:xfrm>
          <a:prstGeom prst="rect">
            <a:avLst/>
          </a:prstGeom>
          <a:noFill/>
          <a:ln>
            <a:noFill/>
          </a:ln>
        </p:spPr>
      </p:pic>
      <p:pic>
        <p:nvPicPr>
          <p:cNvPr id="228" name="Shape 228"/>
          <p:cNvPicPr preferRelativeResize="0"/>
          <p:nvPr/>
        </p:nvPicPr>
        <p:blipFill rotWithShape="1">
          <a:blip r:embed="rId8">
            <a:alphaModFix/>
          </a:blip>
          <a:srcRect/>
          <a:stretch/>
        </p:blipFill>
        <p:spPr>
          <a:xfrm>
            <a:off x="6770795" y="697485"/>
            <a:ext cx="1585615" cy="1055155"/>
          </a:xfrm>
          <a:prstGeom prst="rect">
            <a:avLst/>
          </a:prstGeom>
          <a:noFill/>
          <a:ln>
            <a:noFill/>
          </a:ln>
        </p:spPr>
      </p:pic>
      <p:pic>
        <p:nvPicPr>
          <p:cNvPr id="229" name="Shape 229"/>
          <p:cNvPicPr preferRelativeResize="0"/>
          <p:nvPr/>
        </p:nvPicPr>
        <p:blipFill rotWithShape="1">
          <a:blip r:embed="rId9">
            <a:alphaModFix/>
          </a:blip>
          <a:srcRect/>
          <a:stretch/>
        </p:blipFill>
        <p:spPr>
          <a:xfrm>
            <a:off x="4022966" y="4176907"/>
            <a:ext cx="1882923" cy="1412191"/>
          </a:xfrm>
          <a:prstGeom prst="rect">
            <a:avLst/>
          </a:prstGeom>
          <a:noFill/>
          <a:ln>
            <a:noFill/>
          </a:ln>
        </p:spPr>
      </p:pic>
      <p:pic>
        <p:nvPicPr>
          <p:cNvPr id="230" name="Shape 230"/>
          <p:cNvPicPr preferRelativeResize="0"/>
          <p:nvPr/>
        </p:nvPicPr>
        <p:blipFill rotWithShape="1">
          <a:blip r:embed="rId10">
            <a:alphaModFix/>
          </a:blip>
          <a:srcRect/>
          <a:stretch/>
        </p:blipFill>
        <p:spPr>
          <a:xfrm>
            <a:off x="7164288" y="4861866"/>
            <a:ext cx="1473611" cy="14522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611560" y="0"/>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LE SYSTÈME SOLAIRE</a:t>
            </a:r>
          </a:p>
        </p:txBody>
      </p:sp>
      <p:sp>
        <p:nvSpPr>
          <p:cNvPr id="236" name="Shape 236"/>
          <p:cNvSpPr txBox="1">
            <a:spLocks noGrp="1"/>
          </p:cNvSpPr>
          <p:nvPr>
            <p:ph type="body" idx="1"/>
          </p:nvPr>
        </p:nvSpPr>
        <p:spPr>
          <a:xfrm>
            <a:off x="609600" y="1600200"/>
            <a:ext cx="7924798"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2800" b="1" i="0" u="none" strike="noStrike" cap="none">
                <a:solidFill>
                  <a:schemeClr val="lt1"/>
                </a:solidFill>
                <a:latin typeface="Domine"/>
                <a:ea typeface="Domine"/>
                <a:cs typeface="Domine"/>
                <a:sym typeface="Domine"/>
              </a:rPr>
              <a:t>Les astronomes </a:t>
            </a:r>
            <a:r>
              <a:rPr lang="fr-CA" sz="2800" b="0" i="0" u="none" strike="noStrike" cap="none">
                <a:solidFill>
                  <a:schemeClr val="lt1"/>
                </a:solidFill>
                <a:latin typeface="Domine"/>
                <a:ea typeface="Domine"/>
                <a:cs typeface="Domine"/>
                <a:sym typeface="Domine"/>
              </a:rPr>
              <a:t>décrivent les objets du système solaire de la même manière.</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Ils veulent savoir la distance entre un objet et le soleil, et la taille de cet objet. </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Le plus loin un objet est du soleil, moins la lumière et la chaleur arrivent jusqu’à lui, et le plus l’objet est froid. </a:t>
            </a:r>
          </a:p>
          <a:p>
            <a:pPr marL="342900" marR="0" lvl="0" indent="-342900" algn="l" rtl="0">
              <a:lnSpc>
                <a:spcPct val="100000"/>
              </a:lnSpc>
              <a:spcBef>
                <a:spcPts val="940"/>
              </a:spcBef>
              <a:spcAft>
                <a:spcPts val="0"/>
              </a:spcAft>
              <a:buClr>
                <a:schemeClr val="lt2"/>
              </a:buClr>
              <a:buSzPct val="25000"/>
              <a:buFont typeface="Arial"/>
              <a:buNone/>
            </a:pPr>
            <a:endParaRPr sz="1700" b="0" i="0" u="none" strike="noStrike" cap="none">
              <a:solidFill>
                <a:schemeClr val="lt1"/>
              </a:solidFill>
              <a:latin typeface="Arial Narrow"/>
              <a:ea typeface="Arial Narrow"/>
              <a:cs typeface="Arial Narrow"/>
              <a:sym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39552" y="116631"/>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200" b="1" i="0" u="none" strike="noStrike" cap="none">
                <a:solidFill>
                  <a:schemeClr val="lt1"/>
                </a:solidFill>
                <a:latin typeface="Domine"/>
                <a:ea typeface="Domine"/>
                <a:cs typeface="Domine"/>
                <a:sym typeface="Domine"/>
              </a:rPr>
              <a:t>LES ASTRONOMES </a:t>
            </a:r>
          </a:p>
        </p:txBody>
      </p:sp>
      <p:pic>
        <p:nvPicPr>
          <p:cNvPr id="242" name="Shape 242"/>
          <p:cNvPicPr preferRelativeResize="0"/>
          <p:nvPr/>
        </p:nvPicPr>
        <p:blipFill rotWithShape="1">
          <a:blip r:embed="rId3">
            <a:alphaModFix/>
          </a:blip>
          <a:srcRect/>
          <a:stretch/>
        </p:blipFill>
        <p:spPr>
          <a:xfrm>
            <a:off x="325584" y="2404758"/>
            <a:ext cx="4462440" cy="2464400"/>
          </a:xfrm>
          <a:prstGeom prst="rect">
            <a:avLst/>
          </a:prstGeom>
          <a:noFill/>
          <a:ln>
            <a:noFill/>
          </a:ln>
        </p:spPr>
      </p:pic>
      <p:pic>
        <p:nvPicPr>
          <p:cNvPr id="243" name="Shape 243"/>
          <p:cNvPicPr preferRelativeResize="0"/>
          <p:nvPr/>
        </p:nvPicPr>
        <p:blipFill rotWithShape="1">
          <a:blip r:embed="rId4">
            <a:alphaModFix/>
          </a:blip>
          <a:srcRect/>
          <a:stretch/>
        </p:blipFill>
        <p:spPr>
          <a:xfrm>
            <a:off x="4932039" y="2404758"/>
            <a:ext cx="3960440" cy="25815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LES ASTRONOMES</a:t>
            </a:r>
          </a:p>
        </p:txBody>
      </p:sp>
      <p:sp>
        <p:nvSpPr>
          <p:cNvPr id="249" name="Shape 249"/>
          <p:cNvSpPr txBox="1">
            <a:spLocks noGrp="1"/>
          </p:cNvSpPr>
          <p:nvPr>
            <p:ph type="body" idx="1"/>
          </p:nvPr>
        </p:nvSpPr>
        <p:spPr>
          <a:xfrm>
            <a:off x="609600" y="1600200"/>
            <a:ext cx="7924798"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2400" b="1" i="0" u="none" strike="noStrike" cap="none">
                <a:solidFill>
                  <a:schemeClr val="lt1"/>
                </a:solidFill>
                <a:latin typeface="Domine"/>
                <a:ea typeface="Domine"/>
                <a:cs typeface="Domine"/>
                <a:sym typeface="Domine"/>
              </a:rPr>
              <a:t>Les astronomes </a:t>
            </a:r>
            <a:r>
              <a:rPr lang="fr-CA" sz="2400" b="0" i="0" u="none" strike="noStrike" cap="none">
                <a:solidFill>
                  <a:schemeClr val="lt1"/>
                </a:solidFill>
                <a:latin typeface="Domine"/>
                <a:ea typeface="Domine"/>
                <a:cs typeface="Domine"/>
                <a:sym typeface="Domine"/>
              </a:rPr>
              <a:t>sont scientifiques qui étudie tout ce qui existe dans l’espace</a:t>
            </a:r>
          </a:p>
          <a:p>
            <a:pPr marL="342900" marR="0" lvl="0" indent="-342900" algn="l" rtl="0">
              <a:lnSpc>
                <a:spcPct val="100000"/>
              </a:lnSpc>
              <a:spcBef>
                <a:spcPts val="1080"/>
              </a:spcBef>
              <a:spcAft>
                <a:spcPts val="0"/>
              </a:spcAft>
              <a:buClr>
                <a:schemeClr val="lt2"/>
              </a:buClr>
              <a:buSzPct val="100000"/>
              <a:buFont typeface="Arial"/>
              <a:buChar char="•"/>
            </a:pPr>
            <a:r>
              <a:rPr lang="fr-CA" sz="2400" b="0" i="0" u="none" strike="noStrike" cap="none">
                <a:solidFill>
                  <a:schemeClr val="lt1"/>
                </a:solidFill>
                <a:latin typeface="Domine"/>
                <a:ea typeface="Domine"/>
                <a:cs typeface="Domine"/>
                <a:sym typeface="Domine"/>
              </a:rPr>
              <a:t>Les astronomes sont toujours en train de faire de nouvelles découvertes concernant le système solaire. </a:t>
            </a:r>
          </a:p>
          <a:p>
            <a:pPr marL="342900" marR="0" lvl="0" indent="-342900" algn="l" rtl="0">
              <a:lnSpc>
                <a:spcPct val="100000"/>
              </a:lnSpc>
              <a:spcBef>
                <a:spcPts val="1080"/>
              </a:spcBef>
              <a:spcAft>
                <a:spcPts val="0"/>
              </a:spcAft>
              <a:buClr>
                <a:schemeClr val="lt2"/>
              </a:buClr>
              <a:buSzPct val="25000"/>
              <a:buFont typeface="Arial"/>
              <a:buNone/>
            </a:pPr>
            <a:endParaRPr sz="2400" b="0" i="0" u="none" strike="noStrike" cap="none">
              <a:solidFill>
                <a:schemeClr val="lt1"/>
              </a:solidFill>
              <a:latin typeface="Domine"/>
              <a:ea typeface="Domine"/>
              <a:cs typeface="Domine"/>
              <a:sym typeface="Domine"/>
            </a:endParaRPr>
          </a:p>
        </p:txBody>
      </p:sp>
      <p:pic>
        <p:nvPicPr>
          <p:cNvPr id="250" name="Shape 250"/>
          <p:cNvPicPr preferRelativeResize="0"/>
          <p:nvPr/>
        </p:nvPicPr>
        <p:blipFill rotWithShape="1">
          <a:blip r:embed="rId3">
            <a:alphaModFix/>
          </a:blip>
          <a:srcRect/>
          <a:stretch/>
        </p:blipFill>
        <p:spPr>
          <a:xfrm>
            <a:off x="3059832" y="3573016"/>
            <a:ext cx="2895983" cy="29249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609600" y="457200"/>
            <a:ext cx="7924798" cy="11430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Arial Narrow"/>
              <a:buNone/>
            </a:pPr>
            <a:r>
              <a:rPr lang="fr-CA" sz="3000" b="0" i="0" u="none" strike="noStrike" cap="none">
                <a:solidFill>
                  <a:schemeClr val="lt1"/>
                </a:solidFill>
                <a:latin typeface="Arial Narrow"/>
                <a:ea typeface="Arial Narrow"/>
                <a:cs typeface="Arial Narrow"/>
                <a:sym typeface="Arial Narrow"/>
              </a:rPr>
              <a:t> </a:t>
            </a:r>
            <a:r>
              <a:rPr lang="fr-CA" sz="3000" b="1" i="0" u="none" strike="noStrike" cap="none">
                <a:solidFill>
                  <a:schemeClr val="lt1"/>
                </a:solidFill>
                <a:latin typeface="Bookman Old Style"/>
                <a:ea typeface="Bookman Old Style"/>
                <a:cs typeface="Bookman Old Style"/>
                <a:sym typeface="Bookman Old Style"/>
              </a:rPr>
              <a:t>La Station spatiale internationale</a:t>
            </a:r>
            <a:r>
              <a:rPr lang="fr-CA" sz="3000" b="0" i="0" u="none" strike="noStrike" cap="none">
                <a:solidFill>
                  <a:schemeClr val="lt1"/>
                </a:solidFill>
                <a:latin typeface="Arial Narrow"/>
                <a:ea typeface="Arial Narrow"/>
                <a:cs typeface="Arial Narrow"/>
                <a:sym typeface="Arial Narrow"/>
              </a:rPr>
              <a:t/>
            </a:r>
            <a:br>
              <a:rPr lang="fr-CA" sz="3000" b="0" i="0" u="none" strike="noStrike" cap="none">
                <a:solidFill>
                  <a:schemeClr val="lt1"/>
                </a:solidFill>
                <a:latin typeface="Arial Narrow"/>
                <a:ea typeface="Arial Narrow"/>
                <a:cs typeface="Arial Narrow"/>
                <a:sym typeface="Arial Narrow"/>
              </a:rPr>
            </a:br>
            <a:endParaRPr lang="fr-CA" sz="3000" b="0" i="0" u="none" strike="noStrike" cap="none">
              <a:solidFill>
                <a:schemeClr val="lt1"/>
              </a:solidFill>
              <a:latin typeface="Arial Narrow"/>
              <a:ea typeface="Arial Narrow"/>
              <a:cs typeface="Arial Narrow"/>
              <a:sym typeface="Arial Narrow"/>
            </a:endParaRPr>
          </a:p>
        </p:txBody>
      </p:sp>
      <p:sp>
        <p:nvSpPr>
          <p:cNvPr id="256" name="Shape 256"/>
          <p:cNvSpPr txBox="1">
            <a:spLocks noGrp="1"/>
          </p:cNvSpPr>
          <p:nvPr>
            <p:ph type="body" idx="1"/>
          </p:nvPr>
        </p:nvSpPr>
        <p:spPr>
          <a:xfrm>
            <a:off x="609600" y="1269694"/>
            <a:ext cx="7924798" cy="4114800"/>
          </a:xfrm>
          <a:prstGeom prst="rect">
            <a:avLst/>
          </a:prstGeom>
          <a:noFill/>
          <a:ln>
            <a:noFill/>
          </a:ln>
        </p:spPr>
        <p:txBody>
          <a:bodyPr lIns="91425" tIns="91425" rIns="91425" bIns="91425" anchor="t" anchorCtr="0">
            <a:noAutofit/>
          </a:bodyPr>
          <a:lstStyle/>
          <a:p>
            <a:pPr marL="342900" marR="0" lvl="0" indent="-241300" algn="l" rtl="0">
              <a:lnSpc>
                <a:spcPct val="100000"/>
              </a:lnSpc>
              <a:spcBef>
                <a:spcPts val="0"/>
              </a:spcBef>
              <a:spcAft>
                <a:spcPts val="0"/>
              </a:spcAft>
              <a:buClr>
                <a:schemeClr val="lt2"/>
              </a:buClr>
              <a:buSzPct val="100000"/>
              <a:buFont typeface="Arial"/>
              <a:buChar char="•"/>
            </a:pPr>
            <a:r>
              <a:rPr lang="fr-CA" sz="2400" b="0" i="0" u="none" strike="noStrike" cap="none">
                <a:solidFill>
                  <a:schemeClr val="lt1"/>
                </a:solidFill>
                <a:latin typeface="Bookman Old Style"/>
                <a:ea typeface="Bookman Old Style"/>
                <a:cs typeface="Bookman Old Style"/>
                <a:sym typeface="Bookman Old Style"/>
              </a:rPr>
              <a:t>Avec les États-Unis, la Russie, l'Europe et le Japon, le Canada est partenaire de la Station spatiale internationale (SSI)</a:t>
            </a:r>
          </a:p>
          <a:p>
            <a:pPr marL="342900" marR="0" lvl="0" indent="-241300" algn="l" rtl="0">
              <a:lnSpc>
                <a:spcPct val="100000"/>
              </a:lnSpc>
              <a:spcBef>
                <a:spcPts val="940"/>
              </a:spcBef>
              <a:spcAft>
                <a:spcPts val="0"/>
              </a:spcAft>
              <a:buClr>
                <a:schemeClr val="lt2"/>
              </a:buClr>
              <a:buSzPct val="100000"/>
              <a:buFont typeface="Arial"/>
              <a:buChar char="•"/>
            </a:pPr>
            <a:r>
              <a:rPr lang="fr-CA" sz="2400" b="0" i="0" u="none" strike="noStrike" cap="none">
                <a:solidFill>
                  <a:schemeClr val="lt1"/>
                </a:solidFill>
                <a:latin typeface="Bookman Old Style"/>
                <a:ea typeface="Bookman Old Style"/>
                <a:cs typeface="Bookman Old Style"/>
                <a:sym typeface="Bookman Old Style"/>
              </a:rPr>
              <a:t>La station spatiale internationale est un laboratoire de recherche orbital</a:t>
            </a:r>
          </a:p>
          <a:p>
            <a:pPr marL="342900" marR="0" lvl="0" indent="-241300" algn="l" rtl="0">
              <a:lnSpc>
                <a:spcPct val="100000"/>
              </a:lnSpc>
              <a:spcBef>
                <a:spcPts val="940"/>
              </a:spcBef>
              <a:spcAft>
                <a:spcPts val="0"/>
              </a:spcAft>
              <a:buClr>
                <a:schemeClr val="lt2"/>
              </a:buClr>
              <a:buSzPct val="100000"/>
              <a:buFont typeface="Arial"/>
              <a:buChar char="•"/>
            </a:pPr>
            <a:r>
              <a:rPr lang="fr-CA" sz="2400" b="0" i="0" u="none" strike="noStrike" cap="none">
                <a:solidFill>
                  <a:schemeClr val="lt1"/>
                </a:solidFill>
                <a:latin typeface="Bookman Old Style"/>
                <a:ea typeface="Bookman Old Style"/>
                <a:cs typeface="Bookman Old Style"/>
                <a:sym typeface="Bookman Old Style"/>
              </a:rPr>
              <a:t>la station fait le tour de la Terre 16 fois par jour à environ 370 km d'altitude à une vitesse de 28 000 km/h. </a:t>
            </a:r>
          </a:p>
          <a:p>
            <a:pPr marL="342900" marR="0" lvl="0" indent="-241300" algn="l" rtl="0">
              <a:lnSpc>
                <a:spcPct val="100000"/>
              </a:lnSpc>
              <a:spcBef>
                <a:spcPts val="940"/>
              </a:spcBef>
              <a:spcAft>
                <a:spcPts val="0"/>
              </a:spcAft>
              <a:buClr>
                <a:schemeClr val="lt2"/>
              </a:buClr>
              <a:buSzPct val="100000"/>
              <a:buFont typeface="Arial"/>
              <a:buChar char="•"/>
            </a:pPr>
            <a:r>
              <a:rPr lang="fr-CA" sz="2400" b="0" i="0" u="none" strike="noStrike" cap="none">
                <a:solidFill>
                  <a:schemeClr val="lt1"/>
                </a:solidFill>
                <a:latin typeface="Bookman Old Style"/>
                <a:ea typeface="Bookman Old Style"/>
                <a:cs typeface="Bookman Old Style"/>
                <a:sym typeface="Bookman Old Style"/>
              </a:rPr>
              <a:t>C’est environ une distance entre la Terre et la Lune. </a:t>
            </a:r>
          </a:p>
          <a:p>
            <a:pPr marL="342900" marR="0" lvl="0" indent="-241300" algn="l" rtl="0">
              <a:lnSpc>
                <a:spcPct val="100000"/>
              </a:lnSpc>
              <a:spcBef>
                <a:spcPts val="940"/>
              </a:spcBef>
              <a:spcAft>
                <a:spcPts val="0"/>
              </a:spcAft>
              <a:buClr>
                <a:schemeClr val="lt2"/>
              </a:buClr>
              <a:buSzPct val="100000"/>
              <a:buFont typeface="Arial"/>
              <a:buChar char="•"/>
            </a:pPr>
            <a:r>
              <a:rPr lang="fr-CA" sz="2400" b="0" i="0" u="none" strike="noStrike" cap="none">
                <a:solidFill>
                  <a:schemeClr val="lt1"/>
                </a:solidFill>
                <a:latin typeface="Bookman Old Style"/>
                <a:ea typeface="Bookman Old Style"/>
                <a:cs typeface="Bookman Old Style"/>
                <a:sym typeface="Bookman Old Style"/>
              </a:rPr>
              <a:t>La SSI a la taille d'un terrain de football canadien et une surface habitable équivalente à celle d'une maison de cinq chambres.</a:t>
            </a:r>
          </a:p>
          <a:p>
            <a:pPr marL="342900" marR="0" lvl="0" indent="-241300" algn="l" rtl="0">
              <a:lnSpc>
                <a:spcPct val="100000"/>
              </a:lnSpc>
              <a:spcBef>
                <a:spcPts val="940"/>
              </a:spcBef>
              <a:spcAft>
                <a:spcPts val="0"/>
              </a:spcAft>
              <a:buClr>
                <a:schemeClr val="lt2"/>
              </a:buClr>
              <a:buSzPct val="100000"/>
              <a:buFont typeface="Arial"/>
              <a:buNone/>
            </a:pPr>
            <a:endParaRPr sz="1700" b="0" i="0" u="none" strike="noStrike" cap="none">
              <a:solidFill>
                <a:schemeClr val="lt1"/>
              </a:solidFill>
              <a:latin typeface="Arial Narrow"/>
              <a:ea typeface="Arial Narrow"/>
              <a:cs typeface="Arial Narrow"/>
              <a:sym typeface="Arial Narrow"/>
            </a:endParaRPr>
          </a:p>
          <a:p>
            <a:pPr marL="342900" marR="0" lvl="0" indent="-241300" algn="l" rtl="0">
              <a:lnSpc>
                <a:spcPct val="100000"/>
              </a:lnSpc>
              <a:spcBef>
                <a:spcPts val="940"/>
              </a:spcBef>
              <a:spcAft>
                <a:spcPts val="0"/>
              </a:spcAft>
              <a:buClr>
                <a:schemeClr val="lt2"/>
              </a:buClr>
              <a:buSzPct val="100000"/>
              <a:buFont typeface="Arial"/>
              <a:buNone/>
            </a:pPr>
            <a:endParaRPr sz="1700" b="0" i="0" u="none" strike="noStrike" cap="none">
              <a:solidFill>
                <a:schemeClr val="lt1"/>
              </a:solidFill>
              <a:latin typeface="Arial Narrow"/>
              <a:ea typeface="Arial Narrow"/>
              <a:cs typeface="Arial Narrow"/>
              <a:sym typeface="Arial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p:cNvPicPr preferRelativeResize="0"/>
          <p:nvPr/>
        </p:nvPicPr>
        <p:blipFill rotWithShape="1">
          <a:blip r:embed="rId3">
            <a:alphaModFix/>
          </a:blip>
          <a:srcRect/>
          <a:stretch/>
        </p:blipFill>
        <p:spPr>
          <a:xfrm>
            <a:off x="605927" y="557939"/>
            <a:ext cx="8114059" cy="51730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QUE VEUT DIRE LE SYSTÈME SOLAIRE ?</a:t>
            </a:r>
          </a:p>
        </p:txBody>
      </p:sp>
      <p:sp>
        <p:nvSpPr>
          <p:cNvPr id="100" name="Shape 100"/>
          <p:cNvSpPr txBox="1">
            <a:spLocks noGrp="1"/>
          </p:cNvSpPr>
          <p:nvPr>
            <p:ph type="body" idx="1"/>
          </p:nvPr>
        </p:nvSpPr>
        <p:spPr>
          <a:xfrm>
            <a:off x="609600" y="1600200"/>
            <a:ext cx="7924798"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2400" b="0" i="0" u="none" strike="noStrike" cap="none">
                <a:solidFill>
                  <a:schemeClr val="lt1"/>
                </a:solidFill>
                <a:latin typeface="Domine"/>
                <a:ea typeface="Domine"/>
                <a:cs typeface="Domine"/>
                <a:sym typeface="Domine"/>
              </a:rPr>
              <a:t>Le système solaire est la famille de planètes  et d’autres objets plus petits dans l’espcae qui tournent autour du soleil. </a:t>
            </a:r>
          </a:p>
        </p:txBody>
      </p:sp>
      <p:pic>
        <p:nvPicPr>
          <p:cNvPr id="101" name="Shape 101"/>
          <p:cNvPicPr preferRelativeResize="0"/>
          <p:nvPr/>
        </p:nvPicPr>
        <p:blipFill rotWithShape="1">
          <a:blip r:embed="rId3">
            <a:alphaModFix/>
          </a:blip>
          <a:srcRect/>
          <a:stretch/>
        </p:blipFill>
        <p:spPr>
          <a:xfrm>
            <a:off x="2195734" y="3049857"/>
            <a:ext cx="4464496" cy="30350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descr="Image result for international space station"/>
          <p:cNvPicPr preferRelativeResize="0"/>
          <p:nvPr/>
        </p:nvPicPr>
        <p:blipFill rotWithShape="1">
          <a:blip r:embed="rId3">
            <a:alphaModFix/>
          </a:blip>
          <a:srcRect/>
          <a:stretch/>
        </p:blipFill>
        <p:spPr>
          <a:xfrm>
            <a:off x="554295" y="647408"/>
            <a:ext cx="7756718" cy="529783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descr="Image result for international space station"/>
          <p:cNvPicPr preferRelativeResize="0"/>
          <p:nvPr/>
        </p:nvPicPr>
        <p:blipFill rotWithShape="1">
          <a:blip r:embed="rId3">
            <a:alphaModFix/>
          </a:blip>
          <a:srcRect/>
          <a:stretch/>
        </p:blipFill>
        <p:spPr>
          <a:xfrm>
            <a:off x="385589" y="223914"/>
            <a:ext cx="8024609" cy="60184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descr="Image result for inside international space station toilet"/>
          <p:cNvPicPr preferRelativeResize="0"/>
          <p:nvPr/>
        </p:nvPicPr>
        <p:blipFill rotWithShape="1">
          <a:blip r:embed="rId3">
            <a:alphaModFix/>
          </a:blip>
          <a:srcRect/>
          <a:stretch/>
        </p:blipFill>
        <p:spPr>
          <a:xfrm>
            <a:off x="728452" y="783177"/>
            <a:ext cx="7633350" cy="489163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Arial Narrow"/>
              <a:buNone/>
            </a:pPr>
            <a:r>
              <a:rPr lang="fr-CA" sz="3000" b="1" i="0" u="none" strike="noStrike" cap="none">
                <a:solidFill>
                  <a:schemeClr val="lt1"/>
                </a:solidFill>
                <a:latin typeface="Bookman Old Style"/>
                <a:ea typeface="Bookman Old Style"/>
                <a:cs typeface="Bookman Old Style"/>
                <a:sym typeface="Bookman Old Style"/>
              </a:rPr>
              <a:t>La station spatiale internationale</a:t>
            </a:r>
          </a:p>
        </p:txBody>
      </p:sp>
      <p:sp>
        <p:nvSpPr>
          <p:cNvPr id="282" name="Shape 282"/>
          <p:cNvSpPr txBox="1">
            <a:spLocks noGrp="1"/>
          </p:cNvSpPr>
          <p:nvPr>
            <p:ph type="body" idx="1"/>
          </p:nvPr>
        </p:nvSpPr>
        <p:spPr>
          <a:xfrm>
            <a:off x="609600" y="1600200"/>
            <a:ext cx="7924798" cy="4114800"/>
          </a:xfrm>
          <a:prstGeom prst="rect">
            <a:avLst/>
          </a:prstGeom>
          <a:noFill/>
          <a:ln>
            <a:noFill/>
          </a:ln>
        </p:spPr>
        <p:txBody>
          <a:bodyPr lIns="91425" tIns="91425" rIns="91425" bIns="91425" anchor="t" anchorCtr="0">
            <a:noAutofit/>
          </a:bodyPr>
          <a:lstStyle/>
          <a:p>
            <a:pPr marL="342900" marR="0" lvl="0" indent="-241300" algn="l" rtl="0">
              <a:lnSpc>
                <a:spcPct val="100000"/>
              </a:lnSpc>
              <a:spcBef>
                <a:spcPts val="0"/>
              </a:spcBef>
              <a:spcAft>
                <a:spcPts val="0"/>
              </a:spcAft>
              <a:buClr>
                <a:schemeClr val="lt2"/>
              </a:buClr>
              <a:buSzPct val="100000"/>
              <a:buFont typeface="Arial"/>
              <a:buChar char="•"/>
            </a:pPr>
            <a:r>
              <a:rPr lang="fr-CA" sz="2800" b="0" i="0" u="none" strike="noStrike" cap="none">
                <a:solidFill>
                  <a:schemeClr val="lt1"/>
                </a:solidFill>
                <a:latin typeface="Bookman Old Style"/>
                <a:ea typeface="Bookman Old Style"/>
                <a:cs typeface="Bookman Old Style"/>
                <a:sym typeface="Bookman Old Style"/>
              </a:rPr>
              <a:t>Vous pouvez voir la station spatiale international si la nuit est clair. </a:t>
            </a:r>
          </a:p>
          <a:p>
            <a:pPr marL="342900" marR="0" lvl="0" indent="-241300" algn="l" rtl="0">
              <a:lnSpc>
                <a:spcPct val="100000"/>
              </a:lnSpc>
              <a:spcBef>
                <a:spcPts val="940"/>
              </a:spcBef>
              <a:spcAft>
                <a:spcPts val="0"/>
              </a:spcAft>
              <a:buClr>
                <a:schemeClr val="lt2"/>
              </a:buClr>
              <a:buSzPct val="100000"/>
              <a:buFont typeface="Arial"/>
              <a:buChar char="•"/>
            </a:pPr>
            <a:r>
              <a:rPr lang="fr-CA" sz="2800" b="0" i="0" u="none" strike="noStrike" cap="none">
                <a:solidFill>
                  <a:schemeClr val="lt1"/>
                </a:solidFill>
                <a:latin typeface="Bookman Old Style"/>
                <a:ea typeface="Bookman Old Style"/>
                <a:cs typeface="Bookman Old Style"/>
                <a:sym typeface="Bookman Old Style"/>
              </a:rPr>
              <a:t>Cherchez sur le site web pour savoir quand vous pouvez le voir. </a:t>
            </a:r>
          </a:p>
          <a:p>
            <a:pPr marL="107950" marR="0" lvl="0" indent="-6350" algn="l" rtl="0">
              <a:lnSpc>
                <a:spcPct val="100000"/>
              </a:lnSpc>
              <a:spcBef>
                <a:spcPts val="940"/>
              </a:spcBef>
              <a:spcAft>
                <a:spcPts val="0"/>
              </a:spcAft>
              <a:buClr>
                <a:schemeClr val="lt2"/>
              </a:buClr>
              <a:buSzPct val="25000"/>
              <a:buFont typeface="Arial"/>
              <a:buNone/>
            </a:pPr>
            <a:endParaRPr sz="2800" b="0" i="0" u="none" strike="noStrike" cap="none">
              <a:solidFill>
                <a:schemeClr val="lt1"/>
              </a:solidFill>
              <a:latin typeface="Bookman Old Style"/>
              <a:ea typeface="Bookman Old Style"/>
              <a:cs typeface="Bookman Old Style"/>
              <a:sym typeface="Bookman Old Style"/>
            </a:endParaRPr>
          </a:p>
          <a:p>
            <a:pPr marL="342900" marR="0" lvl="0" indent="-241300" algn="l" rtl="0">
              <a:lnSpc>
                <a:spcPct val="100000"/>
              </a:lnSpc>
              <a:spcBef>
                <a:spcPts val="940"/>
              </a:spcBef>
              <a:spcAft>
                <a:spcPts val="0"/>
              </a:spcAft>
              <a:buClr>
                <a:schemeClr val="lt2"/>
              </a:buClr>
              <a:buSzPct val="100000"/>
              <a:buFont typeface="Arial"/>
              <a:buNone/>
            </a:pPr>
            <a:endParaRPr sz="2800" b="0" i="0" u="none" strike="noStrike" cap="none">
              <a:solidFill>
                <a:schemeClr val="lt1"/>
              </a:solidFill>
              <a:latin typeface="Bookman Old Style"/>
              <a:ea typeface="Bookman Old Style"/>
              <a:cs typeface="Bookman Old Style"/>
              <a:sym typeface="Bookman Old Styl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Arial Narrow"/>
              <a:buNone/>
            </a:pPr>
            <a:r>
              <a:rPr lang="fr-CA" sz="3000" b="0" i="0" u="none" strike="noStrike" cap="none">
                <a:solidFill>
                  <a:schemeClr val="lt1"/>
                </a:solidFill>
                <a:latin typeface="Arial Narrow"/>
                <a:ea typeface="Arial Narrow"/>
                <a:cs typeface="Arial Narrow"/>
                <a:sym typeface="Arial Narrow"/>
              </a:rPr>
              <a:t>Quelques sites webs </a:t>
            </a:r>
          </a:p>
        </p:txBody>
      </p:sp>
      <p:sp>
        <p:nvSpPr>
          <p:cNvPr id="288" name="Shape 288"/>
          <p:cNvSpPr txBox="1">
            <a:spLocks noGrp="1"/>
          </p:cNvSpPr>
          <p:nvPr>
            <p:ph type="body" idx="1"/>
          </p:nvPr>
        </p:nvSpPr>
        <p:spPr>
          <a:xfrm>
            <a:off x="609600" y="1600200"/>
            <a:ext cx="7924798" cy="4114800"/>
          </a:xfrm>
          <a:prstGeom prst="rect">
            <a:avLst/>
          </a:prstGeom>
          <a:noFill/>
          <a:ln>
            <a:noFill/>
          </a:ln>
        </p:spPr>
        <p:txBody>
          <a:bodyPr lIns="91425" tIns="91425" rIns="91425" bIns="91425" anchor="t" anchorCtr="0">
            <a:noAutofit/>
          </a:bodyPr>
          <a:lstStyle/>
          <a:p>
            <a:pPr marL="342900" marR="0" lvl="0" indent="-241300" algn="l" rtl="0">
              <a:lnSpc>
                <a:spcPct val="100000"/>
              </a:lnSpc>
              <a:spcBef>
                <a:spcPts val="0"/>
              </a:spcBef>
              <a:spcAft>
                <a:spcPts val="0"/>
              </a:spcAft>
              <a:buClr>
                <a:schemeClr val="lt2"/>
              </a:buClr>
              <a:buSzPct val="100000"/>
              <a:buFont typeface="Arial"/>
              <a:buChar char="•"/>
            </a:pPr>
            <a:r>
              <a:rPr lang="fr-CA" sz="2000" b="0" i="0" u="sng" strike="noStrike" cap="none">
                <a:solidFill>
                  <a:schemeClr val="hlink"/>
                </a:solidFill>
                <a:latin typeface="Bookman Old Style"/>
                <a:ea typeface="Bookman Old Style"/>
                <a:cs typeface="Bookman Old Style"/>
                <a:sym typeface="Bookman Old Style"/>
                <a:hlinkClick r:id="rId3"/>
              </a:rPr>
              <a:t>http://www.esa.int/Our_Activities/Human_Spaceflight/International_Space_Station/Where_is_the_International_Space_Station</a:t>
            </a:r>
          </a:p>
          <a:p>
            <a:pPr marL="342900" marR="0" lvl="0" indent="-241300" algn="l" rtl="0">
              <a:lnSpc>
                <a:spcPct val="100000"/>
              </a:lnSpc>
              <a:spcBef>
                <a:spcPts val="940"/>
              </a:spcBef>
              <a:spcAft>
                <a:spcPts val="0"/>
              </a:spcAft>
              <a:buClr>
                <a:schemeClr val="lt2"/>
              </a:buClr>
              <a:buSzPct val="100000"/>
              <a:buFont typeface="Arial"/>
              <a:buNone/>
            </a:pPr>
            <a:endParaRPr sz="2000" b="0" i="0" u="none" strike="noStrike" cap="none">
              <a:solidFill>
                <a:schemeClr val="lt1"/>
              </a:solidFill>
              <a:latin typeface="Bookman Old Style"/>
              <a:ea typeface="Bookman Old Style"/>
              <a:cs typeface="Bookman Old Style"/>
              <a:sym typeface="Bookman Old Style"/>
            </a:endParaRPr>
          </a:p>
          <a:p>
            <a:pPr marL="342900" marR="0" lvl="0" indent="-241300" algn="l" rtl="0">
              <a:lnSpc>
                <a:spcPct val="100000"/>
              </a:lnSpc>
              <a:spcBef>
                <a:spcPts val="940"/>
              </a:spcBef>
              <a:spcAft>
                <a:spcPts val="0"/>
              </a:spcAft>
              <a:buClr>
                <a:schemeClr val="lt2"/>
              </a:buClr>
              <a:buSzPct val="100000"/>
              <a:buFont typeface="Arial"/>
              <a:buChar char="•"/>
            </a:pPr>
            <a:r>
              <a:rPr lang="fr-CA" sz="2000" b="0" i="0" u="sng" strike="noStrike" cap="none">
                <a:solidFill>
                  <a:schemeClr val="hlink"/>
                </a:solidFill>
                <a:latin typeface="Bookman Old Style"/>
                <a:ea typeface="Bookman Old Style"/>
                <a:cs typeface="Bookman Old Style"/>
                <a:sym typeface="Bookman Old Style"/>
                <a:hlinkClick r:id="rId4"/>
              </a:rPr>
              <a:t>https://spotthestation.nasa.gov/sightings/view.cfm?country=Canada&amp;region=Newfoundland&amp;city=Saint_Johns#.V-kWQoMrK70</a:t>
            </a:r>
          </a:p>
          <a:p>
            <a:pPr marL="342900" marR="0" lvl="0" indent="-241300" algn="l" rtl="0">
              <a:lnSpc>
                <a:spcPct val="100000"/>
              </a:lnSpc>
              <a:spcBef>
                <a:spcPts val="940"/>
              </a:spcBef>
              <a:spcAft>
                <a:spcPts val="0"/>
              </a:spcAft>
              <a:buClr>
                <a:schemeClr val="lt2"/>
              </a:buClr>
              <a:buSzPct val="100000"/>
              <a:buFont typeface="Arial"/>
              <a:buNone/>
            </a:pPr>
            <a:endParaRPr sz="2000" b="0" i="0" u="none" strike="noStrike" cap="none">
              <a:solidFill>
                <a:schemeClr val="lt1"/>
              </a:solidFill>
              <a:latin typeface="Bookman Old Style"/>
              <a:ea typeface="Bookman Old Style"/>
              <a:cs typeface="Bookman Old Style"/>
              <a:sym typeface="Bookman Old Style"/>
            </a:endParaRPr>
          </a:p>
          <a:p>
            <a:pPr marL="342900" marR="0" lvl="0" indent="-241300" algn="l" rtl="0">
              <a:lnSpc>
                <a:spcPct val="100000"/>
              </a:lnSpc>
              <a:spcBef>
                <a:spcPts val="940"/>
              </a:spcBef>
              <a:spcAft>
                <a:spcPts val="0"/>
              </a:spcAft>
              <a:buClr>
                <a:schemeClr val="lt2"/>
              </a:buClr>
              <a:buSzPct val="100000"/>
              <a:buFont typeface="Arial"/>
              <a:buChar char="•"/>
            </a:pPr>
            <a:r>
              <a:rPr lang="fr-CA" sz="2000" b="0" i="0" u="none" strike="noStrike" cap="none">
                <a:solidFill>
                  <a:schemeClr val="lt1"/>
                </a:solidFill>
                <a:latin typeface="Bookman Old Style"/>
                <a:ea typeface="Bookman Old Style"/>
                <a:cs typeface="Bookman Old Style"/>
                <a:sym typeface="Bookman Old Style"/>
              </a:rPr>
              <a:t>https://www.youtube.com/watch?v=H8rHarp1GEE</a:t>
            </a:r>
          </a:p>
          <a:p>
            <a:pPr marL="342900" marR="0" lvl="0" indent="-241300" algn="l" rtl="0">
              <a:lnSpc>
                <a:spcPct val="100000"/>
              </a:lnSpc>
              <a:spcBef>
                <a:spcPts val="940"/>
              </a:spcBef>
              <a:spcAft>
                <a:spcPts val="0"/>
              </a:spcAft>
              <a:buClr>
                <a:schemeClr val="lt2"/>
              </a:buClr>
              <a:buSzPct val="100000"/>
              <a:buFont typeface="Arial"/>
              <a:buNone/>
            </a:pPr>
            <a:endParaRPr sz="2000" b="0" i="0" u="none" strike="noStrike" cap="none">
              <a:solidFill>
                <a:schemeClr val="lt1"/>
              </a:solidFill>
              <a:latin typeface="Bookman Old Style"/>
              <a:ea typeface="Bookman Old Style"/>
              <a:cs typeface="Bookman Old Style"/>
              <a:sym typeface="Bookman Old Styl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Shape 293" descr="Image result for what does the international space station look like from the ground"/>
          <p:cNvPicPr preferRelativeResize="0"/>
          <p:nvPr/>
        </p:nvPicPr>
        <p:blipFill rotWithShape="1">
          <a:blip r:embed="rId3">
            <a:alphaModFix/>
          </a:blip>
          <a:srcRect/>
          <a:stretch/>
        </p:blipFill>
        <p:spPr>
          <a:xfrm>
            <a:off x="286438" y="792864"/>
            <a:ext cx="8183197" cy="4603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Shape 298" descr="Image result for what does the international space station look like from the ground"/>
          <p:cNvPicPr preferRelativeResize="0"/>
          <p:nvPr/>
        </p:nvPicPr>
        <p:blipFill rotWithShape="1">
          <a:blip r:embed="rId3">
            <a:alphaModFix/>
          </a:blip>
          <a:srcRect/>
          <a:stretch/>
        </p:blipFill>
        <p:spPr>
          <a:xfrm>
            <a:off x="1749268" y="1366091"/>
            <a:ext cx="5170815" cy="32059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609600" y="274637"/>
            <a:ext cx="7924798" cy="11430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Arial Narrow"/>
              <a:buNone/>
            </a:pPr>
            <a:r>
              <a:rPr lang="fr-CA" sz="3000" b="1" i="0" u="none" strike="noStrike" cap="none">
                <a:solidFill>
                  <a:schemeClr val="lt1"/>
                </a:solidFill>
                <a:latin typeface="Bookman Old Style"/>
                <a:ea typeface="Bookman Old Style"/>
                <a:cs typeface="Bookman Old Style"/>
                <a:sym typeface="Bookman Old Style"/>
              </a:rPr>
              <a:t>La station spatiale internationale</a:t>
            </a:r>
          </a:p>
        </p:txBody>
      </p:sp>
      <p:sp>
        <p:nvSpPr>
          <p:cNvPr id="304" name="Shape 304"/>
          <p:cNvSpPr txBox="1">
            <a:spLocks noGrp="1"/>
          </p:cNvSpPr>
          <p:nvPr>
            <p:ph type="body" idx="1"/>
          </p:nvPr>
        </p:nvSpPr>
        <p:spPr>
          <a:xfrm>
            <a:off x="609600" y="1600200"/>
            <a:ext cx="7924798" cy="4114800"/>
          </a:xfrm>
          <a:prstGeom prst="rect">
            <a:avLst/>
          </a:prstGeom>
          <a:noFill/>
          <a:ln>
            <a:noFill/>
          </a:ln>
        </p:spPr>
        <p:txBody>
          <a:bodyPr lIns="91425" tIns="91425" rIns="91425" bIns="91425" anchor="t" anchorCtr="0">
            <a:noAutofit/>
          </a:bodyPr>
          <a:lstStyle/>
          <a:p>
            <a:pPr marL="342900" marR="0" lvl="0" indent="-241300" algn="l" rtl="0">
              <a:lnSpc>
                <a:spcPct val="100000"/>
              </a:lnSpc>
              <a:spcBef>
                <a:spcPts val="0"/>
              </a:spcBef>
              <a:spcAft>
                <a:spcPts val="0"/>
              </a:spcAft>
              <a:buClr>
                <a:schemeClr val="lt2"/>
              </a:buClr>
              <a:buSzPct val="100000"/>
              <a:buFont typeface="Arial"/>
              <a:buChar char="•"/>
            </a:pPr>
            <a:r>
              <a:rPr lang="fr-CA" sz="2800" b="0" i="0" u="none" strike="noStrike" cap="none">
                <a:solidFill>
                  <a:schemeClr val="lt1"/>
                </a:solidFill>
                <a:latin typeface="Bookman Old Style"/>
                <a:ea typeface="Bookman Old Style"/>
                <a:cs typeface="Bookman Old Style"/>
                <a:sym typeface="Bookman Old Style"/>
              </a:rPr>
              <a:t>Elle passe tres vite, alors tu dois bien regarder le ciel. </a:t>
            </a:r>
          </a:p>
        </p:txBody>
      </p:sp>
      <p:pic>
        <p:nvPicPr>
          <p:cNvPr id="305" name="Shape 305"/>
          <p:cNvPicPr preferRelativeResize="0"/>
          <p:nvPr/>
        </p:nvPicPr>
        <p:blipFill rotWithShape="1">
          <a:blip r:embed="rId3">
            <a:alphaModFix/>
          </a:blip>
          <a:srcRect/>
          <a:stretch/>
        </p:blipFill>
        <p:spPr>
          <a:xfrm>
            <a:off x="1435865" y="3467335"/>
            <a:ext cx="2706476" cy="1626619"/>
          </a:xfrm>
          <a:prstGeom prst="rect">
            <a:avLst/>
          </a:prstGeom>
          <a:noFill/>
          <a:ln>
            <a:noFill/>
          </a:ln>
        </p:spPr>
      </p:pic>
      <p:pic>
        <p:nvPicPr>
          <p:cNvPr id="306" name="Shape 306"/>
          <p:cNvPicPr preferRelativeResize="0"/>
          <p:nvPr/>
        </p:nvPicPr>
        <p:blipFill rotWithShape="1">
          <a:blip r:embed="rId4">
            <a:alphaModFix/>
          </a:blip>
          <a:srcRect/>
          <a:stretch/>
        </p:blipFill>
        <p:spPr>
          <a:xfrm>
            <a:off x="5223830" y="2803094"/>
            <a:ext cx="2961700" cy="196953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Clr>
                <a:schemeClr val="lt1"/>
              </a:buClr>
              <a:buSzPct val="25000"/>
              <a:buFont typeface="Domine"/>
              <a:buNone/>
            </a:pPr>
            <a:r>
              <a:rPr lang="fr-CA" sz="3600" b="1">
                <a:latin typeface="Domine"/>
                <a:ea typeface="Domine"/>
                <a:cs typeface="Domine"/>
                <a:sym typeface="Domine"/>
              </a:rPr>
              <a:t>LES TYPES DES PLANÈTES</a:t>
            </a:r>
          </a:p>
        </p:txBody>
      </p:sp>
      <p:sp>
        <p:nvSpPr>
          <p:cNvPr id="312" name="Shape 312"/>
          <p:cNvSpPr txBox="1">
            <a:spLocks noGrp="1"/>
          </p:cNvSpPr>
          <p:nvPr>
            <p:ph type="body" idx="1"/>
          </p:nvPr>
        </p:nvSpPr>
        <p:spPr>
          <a:xfrm>
            <a:off x="609600" y="1600200"/>
            <a:ext cx="7924800" cy="4114800"/>
          </a:xfrm>
          <a:prstGeom prst="rect">
            <a:avLst/>
          </a:prstGeom>
        </p:spPr>
        <p:txBody>
          <a:bodyPr lIns="91425" tIns="91425" rIns="91425" bIns="91425" anchor="t" anchorCtr="0">
            <a:noAutofit/>
          </a:bodyPr>
          <a:lstStyle/>
          <a:p>
            <a:pPr marL="457200" lvl="0" indent="-457200" algn="ctr" rtl="0">
              <a:spcBef>
                <a:spcPts val="0"/>
              </a:spcBef>
              <a:buSzPct val="100000"/>
            </a:pPr>
            <a:r>
              <a:rPr lang="fr-CA" sz="3600"/>
              <a:t>Les planètes gazeuses </a:t>
            </a:r>
          </a:p>
          <a:p>
            <a:pPr marL="457200" lvl="0" indent="-457200" algn="ctr" rtl="0">
              <a:spcBef>
                <a:spcPts val="0"/>
              </a:spcBef>
              <a:buSzPct val="100000"/>
            </a:pPr>
            <a:r>
              <a:rPr lang="fr-CA" sz="3600"/>
              <a:t>Les planètes solides </a:t>
            </a:r>
          </a:p>
          <a:p>
            <a:pPr marL="0" lvl="0" indent="0">
              <a:spcBef>
                <a:spcPts val="0"/>
              </a:spcBef>
              <a:buNone/>
            </a:pPr>
            <a:endParaRPr sz="3600"/>
          </a:p>
          <a:p>
            <a:pPr lvl="0">
              <a:spcBef>
                <a:spcPts val="0"/>
              </a:spcBef>
              <a:buNone/>
            </a:pPr>
            <a:endParaRPr sz="3600"/>
          </a:p>
        </p:txBody>
      </p:sp>
      <p:pic>
        <p:nvPicPr>
          <p:cNvPr id="313" name="Shape 313"/>
          <p:cNvPicPr preferRelativeResize="0"/>
          <p:nvPr/>
        </p:nvPicPr>
        <p:blipFill>
          <a:blip r:embed="rId3">
            <a:alphaModFix/>
          </a:blip>
          <a:stretch>
            <a:fillRect/>
          </a:stretch>
        </p:blipFill>
        <p:spPr>
          <a:xfrm>
            <a:off x="1570575" y="3272750"/>
            <a:ext cx="1782350" cy="1782350"/>
          </a:xfrm>
          <a:prstGeom prst="rect">
            <a:avLst/>
          </a:prstGeom>
          <a:noFill/>
          <a:ln>
            <a:noFill/>
          </a:ln>
        </p:spPr>
      </p:pic>
      <p:pic>
        <p:nvPicPr>
          <p:cNvPr id="314" name="Shape 314"/>
          <p:cNvPicPr preferRelativeResize="0"/>
          <p:nvPr/>
        </p:nvPicPr>
        <p:blipFill>
          <a:blip r:embed="rId4">
            <a:alphaModFix/>
          </a:blip>
          <a:stretch>
            <a:fillRect/>
          </a:stretch>
        </p:blipFill>
        <p:spPr>
          <a:xfrm>
            <a:off x="5065374" y="3080325"/>
            <a:ext cx="2766649" cy="216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None/>
            </a:pPr>
            <a:r>
              <a:rPr lang="fr-CA" sz="4800" b="1"/>
              <a:t>Les planètes gazeuses </a:t>
            </a:r>
          </a:p>
        </p:txBody>
      </p:sp>
      <p:sp>
        <p:nvSpPr>
          <p:cNvPr id="320" name="Shape 320"/>
          <p:cNvSpPr txBox="1">
            <a:spLocks noGrp="1"/>
          </p:cNvSpPr>
          <p:nvPr>
            <p:ph type="body" idx="1"/>
          </p:nvPr>
        </p:nvSpPr>
        <p:spPr>
          <a:xfrm>
            <a:off x="609600" y="1600200"/>
            <a:ext cx="7924800" cy="4114800"/>
          </a:xfrm>
          <a:prstGeom prst="rect">
            <a:avLst/>
          </a:prstGeom>
        </p:spPr>
        <p:txBody>
          <a:bodyPr lIns="91425" tIns="91425" rIns="91425" bIns="91425" anchor="t" anchorCtr="0">
            <a:noAutofit/>
          </a:bodyPr>
          <a:lstStyle/>
          <a:p>
            <a:pPr lvl="0">
              <a:spcBef>
                <a:spcPts val="0"/>
              </a:spcBef>
              <a:buNone/>
            </a:pPr>
            <a:r>
              <a:rPr lang="fr-CA" sz="3000"/>
              <a:t>Certaines planètes sont d'énormes boules de gaz.</a:t>
            </a:r>
          </a:p>
          <a:p>
            <a:pPr lvl="0">
              <a:spcBef>
                <a:spcPts val="0"/>
              </a:spcBef>
              <a:buNone/>
            </a:pPr>
            <a:endParaRPr sz="3000"/>
          </a:p>
          <a:p>
            <a:pPr marL="457200" lvl="0" indent="-419100" rtl="0">
              <a:spcBef>
                <a:spcPts val="0"/>
              </a:spcBef>
              <a:buSzPct val="100000"/>
            </a:pPr>
            <a:r>
              <a:rPr lang="fr-CA" sz="3000"/>
              <a:t>Jupiter</a:t>
            </a:r>
          </a:p>
          <a:p>
            <a:pPr marL="457200" lvl="0" indent="-419100" rtl="0">
              <a:spcBef>
                <a:spcPts val="0"/>
              </a:spcBef>
              <a:buSzPct val="100000"/>
            </a:pPr>
            <a:r>
              <a:rPr lang="fr-CA" sz="3000"/>
              <a:t>Saturne</a:t>
            </a:r>
          </a:p>
          <a:p>
            <a:pPr marL="457200" lvl="0" indent="-419100" rtl="0">
              <a:spcBef>
                <a:spcPts val="0"/>
              </a:spcBef>
              <a:buSzPct val="100000"/>
            </a:pPr>
            <a:r>
              <a:rPr lang="fr-CA" sz="3000"/>
              <a:t>Uranus </a:t>
            </a:r>
          </a:p>
          <a:p>
            <a:pPr marL="457200" lvl="0" indent="-419100">
              <a:spcBef>
                <a:spcPts val="0"/>
              </a:spcBef>
              <a:buSzPct val="100000"/>
            </a:pPr>
            <a:r>
              <a:rPr lang="fr-CA" sz="3000"/>
              <a:t>Neptune </a:t>
            </a:r>
          </a:p>
        </p:txBody>
      </p:sp>
      <p:pic>
        <p:nvPicPr>
          <p:cNvPr id="321" name="Shape 321"/>
          <p:cNvPicPr preferRelativeResize="0"/>
          <p:nvPr/>
        </p:nvPicPr>
        <p:blipFill>
          <a:blip r:embed="rId3">
            <a:alphaModFix/>
          </a:blip>
          <a:stretch>
            <a:fillRect/>
          </a:stretch>
        </p:blipFill>
        <p:spPr>
          <a:xfrm>
            <a:off x="3040775" y="2467775"/>
            <a:ext cx="2154475" cy="2154475"/>
          </a:xfrm>
          <a:prstGeom prst="rect">
            <a:avLst/>
          </a:prstGeom>
          <a:noFill/>
          <a:ln>
            <a:noFill/>
          </a:ln>
        </p:spPr>
      </p:pic>
      <p:pic>
        <p:nvPicPr>
          <p:cNvPr id="322" name="Shape 322"/>
          <p:cNvPicPr preferRelativeResize="0"/>
          <p:nvPr/>
        </p:nvPicPr>
        <p:blipFill>
          <a:blip r:embed="rId4">
            <a:alphaModFix/>
          </a:blip>
          <a:stretch>
            <a:fillRect/>
          </a:stretch>
        </p:blipFill>
        <p:spPr>
          <a:xfrm>
            <a:off x="5528700" y="2408100"/>
            <a:ext cx="2722400" cy="2041800"/>
          </a:xfrm>
          <a:prstGeom prst="rect">
            <a:avLst/>
          </a:prstGeom>
          <a:noFill/>
          <a:ln>
            <a:noFill/>
          </a:ln>
        </p:spPr>
      </p:pic>
      <p:pic>
        <p:nvPicPr>
          <p:cNvPr id="323" name="Shape 323"/>
          <p:cNvPicPr preferRelativeResize="0"/>
          <p:nvPr/>
        </p:nvPicPr>
        <p:blipFill>
          <a:blip r:embed="rId5">
            <a:alphaModFix/>
          </a:blip>
          <a:stretch>
            <a:fillRect/>
          </a:stretch>
        </p:blipFill>
        <p:spPr>
          <a:xfrm>
            <a:off x="3365900" y="4692775"/>
            <a:ext cx="1504225" cy="1504225"/>
          </a:xfrm>
          <a:prstGeom prst="rect">
            <a:avLst/>
          </a:prstGeom>
          <a:noFill/>
          <a:ln>
            <a:noFill/>
          </a:ln>
        </p:spPr>
      </p:pic>
      <p:pic>
        <p:nvPicPr>
          <p:cNvPr id="324" name="Shape 324"/>
          <p:cNvPicPr preferRelativeResize="0"/>
          <p:nvPr/>
        </p:nvPicPr>
        <p:blipFill>
          <a:blip r:embed="rId6">
            <a:alphaModFix/>
          </a:blip>
          <a:stretch>
            <a:fillRect/>
          </a:stretch>
        </p:blipFill>
        <p:spPr>
          <a:xfrm>
            <a:off x="5472862" y="4449900"/>
            <a:ext cx="2834074" cy="1619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09600" y="274637"/>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4000" b="1" i="0" u="none" strike="noStrike" cap="none">
                <a:solidFill>
                  <a:schemeClr val="lt1"/>
                </a:solidFill>
                <a:latin typeface="Domine"/>
                <a:ea typeface="Domine"/>
                <a:cs typeface="Domine"/>
                <a:sym typeface="Domine"/>
              </a:rPr>
              <a:t>SAVEZ VOUS QUE…</a:t>
            </a:r>
          </a:p>
        </p:txBody>
      </p:sp>
      <p:sp>
        <p:nvSpPr>
          <p:cNvPr id="107" name="Shape 107"/>
          <p:cNvSpPr txBox="1">
            <a:spLocks noGrp="1"/>
          </p:cNvSpPr>
          <p:nvPr>
            <p:ph type="body" idx="1"/>
          </p:nvPr>
        </p:nvSpPr>
        <p:spPr>
          <a:xfrm>
            <a:off x="609600" y="1600200"/>
            <a:ext cx="7924798"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Dans l’espcae il fait froid</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Il fait noir et c’est la vide total.</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Éparpillés un peu partout dans le vide spatiale, il y a des étoiles, des planètes, des lunes, des astéroïdes et de la poussière. </a:t>
            </a:r>
          </a:p>
        </p:txBody>
      </p:sp>
      <p:pic>
        <p:nvPicPr>
          <p:cNvPr id="108" name="Shape 108"/>
          <p:cNvPicPr preferRelativeResize="0"/>
          <p:nvPr/>
        </p:nvPicPr>
        <p:blipFill rotWithShape="1">
          <a:blip r:embed="rId3">
            <a:alphaModFix/>
          </a:blip>
          <a:srcRect/>
          <a:stretch/>
        </p:blipFill>
        <p:spPr>
          <a:xfrm>
            <a:off x="3252450" y="4509119"/>
            <a:ext cx="2705100" cy="16859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None/>
            </a:pPr>
            <a:r>
              <a:rPr lang="fr-CA" sz="6000"/>
              <a:t>Saturne</a:t>
            </a:r>
          </a:p>
        </p:txBody>
      </p:sp>
      <p:sp>
        <p:nvSpPr>
          <p:cNvPr id="330" name="Shape 330"/>
          <p:cNvSpPr txBox="1">
            <a:spLocks noGrp="1"/>
          </p:cNvSpPr>
          <p:nvPr>
            <p:ph type="body" idx="1"/>
          </p:nvPr>
        </p:nvSpPr>
        <p:spPr>
          <a:xfrm>
            <a:off x="609600" y="1600200"/>
            <a:ext cx="7924800" cy="4114800"/>
          </a:xfrm>
          <a:prstGeom prst="rect">
            <a:avLst/>
          </a:prstGeom>
        </p:spPr>
        <p:txBody>
          <a:bodyPr lIns="91425" tIns="91425" rIns="91425" bIns="91425" anchor="t" anchorCtr="0">
            <a:noAutofit/>
          </a:bodyPr>
          <a:lstStyle/>
          <a:p>
            <a:pPr lvl="0">
              <a:spcBef>
                <a:spcPts val="0"/>
              </a:spcBef>
              <a:buNone/>
            </a:pPr>
            <a:r>
              <a:rPr lang="fr-CA" sz="3600"/>
              <a:t>Saturne est célèbre pour ses superbes anneaux. Ces anneaux sont faits de glace et de poussière. </a:t>
            </a:r>
          </a:p>
        </p:txBody>
      </p:sp>
      <p:pic>
        <p:nvPicPr>
          <p:cNvPr id="331" name="Shape 331"/>
          <p:cNvPicPr preferRelativeResize="0"/>
          <p:nvPr/>
        </p:nvPicPr>
        <p:blipFill>
          <a:blip r:embed="rId3">
            <a:alphaModFix/>
          </a:blip>
          <a:stretch>
            <a:fillRect/>
          </a:stretch>
        </p:blipFill>
        <p:spPr>
          <a:xfrm>
            <a:off x="2124950" y="3450700"/>
            <a:ext cx="4717502" cy="29484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Shape 336"/>
          <p:cNvPicPr preferRelativeResize="0"/>
          <p:nvPr/>
        </p:nvPicPr>
        <p:blipFill>
          <a:blip r:embed="rId3">
            <a:alphaModFix/>
          </a:blip>
          <a:stretch>
            <a:fillRect/>
          </a:stretch>
        </p:blipFill>
        <p:spPr>
          <a:xfrm>
            <a:off x="1459774" y="975099"/>
            <a:ext cx="6733974" cy="4562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None/>
            </a:pPr>
            <a:r>
              <a:rPr lang="fr-CA" sz="4800"/>
              <a:t>Les planètes solides </a:t>
            </a:r>
          </a:p>
        </p:txBody>
      </p:sp>
      <p:sp>
        <p:nvSpPr>
          <p:cNvPr id="342" name="Shape 342"/>
          <p:cNvSpPr txBox="1">
            <a:spLocks noGrp="1"/>
          </p:cNvSpPr>
          <p:nvPr>
            <p:ph type="body" idx="1"/>
          </p:nvPr>
        </p:nvSpPr>
        <p:spPr>
          <a:xfrm>
            <a:off x="609600" y="1600200"/>
            <a:ext cx="7924800" cy="4114800"/>
          </a:xfrm>
          <a:prstGeom prst="rect">
            <a:avLst/>
          </a:prstGeom>
        </p:spPr>
        <p:txBody>
          <a:bodyPr lIns="91425" tIns="91425" rIns="91425" bIns="91425" anchor="t" anchorCtr="0">
            <a:noAutofit/>
          </a:bodyPr>
          <a:lstStyle/>
          <a:p>
            <a:pPr lvl="0">
              <a:spcBef>
                <a:spcPts val="0"/>
              </a:spcBef>
              <a:buNone/>
            </a:pPr>
            <a:r>
              <a:rPr lang="fr-CA" sz="3000"/>
              <a:t>Certaines planètes sont petites et rocheuses. </a:t>
            </a:r>
          </a:p>
          <a:p>
            <a:pPr lvl="0">
              <a:spcBef>
                <a:spcPts val="0"/>
              </a:spcBef>
              <a:buNone/>
            </a:pPr>
            <a:endParaRPr sz="3000"/>
          </a:p>
          <a:p>
            <a:pPr marL="457200" lvl="0" indent="-419100" rtl="0">
              <a:spcBef>
                <a:spcPts val="0"/>
              </a:spcBef>
              <a:buSzPct val="100000"/>
            </a:pPr>
            <a:r>
              <a:rPr lang="fr-CA" sz="3000"/>
              <a:t>Mercure </a:t>
            </a:r>
          </a:p>
          <a:p>
            <a:pPr marL="457200" lvl="0" indent="-419100" rtl="0">
              <a:spcBef>
                <a:spcPts val="0"/>
              </a:spcBef>
              <a:buSzPct val="100000"/>
            </a:pPr>
            <a:r>
              <a:rPr lang="fr-CA" sz="3000"/>
              <a:t>Vénus </a:t>
            </a:r>
          </a:p>
          <a:p>
            <a:pPr marL="457200" lvl="0" indent="-419100" rtl="0">
              <a:spcBef>
                <a:spcPts val="0"/>
              </a:spcBef>
              <a:buSzPct val="100000"/>
            </a:pPr>
            <a:r>
              <a:rPr lang="fr-CA" sz="3000"/>
              <a:t>La terre </a:t>
            </a:r>
          </a:p>
          <a:p>
            <a:pPr marL="457200" lvl="0" indent="-419100" rtl="0">
              <a:spcBef>
                <a:spcPts val="0"/>
              </a:spcBef>
              <a:buSzPct val="100000"/>
            </a:pPr>
            <a:r>
              <a:rPr lang="fr-CA" sz="3000"/>
              <a:t>Mars</a:t>
            </a:r>
          </a:p>
          <a:p>
            <a:pPr marL="0" lvl="0" indent="0">
              <a:spcBef>
                <a:spcPts val="0"/>
              </a:spcBef>
              <a:buNone/>
            </a:pPr>
            <a:endParaRPr sz="3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Clr>
                <a:schemeClr val="dk1"/>
              </a:buClr>
              <a:buSzPct val="25000"/>
              <a:buFont typeface="Arial"/>
              <a:buNone/>
            </a:pPr>
            <a:r>
              <a:rPr lang="fr-CA" sz="4800"/>
              <a:t>Les planètes solides</a:t>
            </a:r>
          </a:p>
        </p:txBody>
      </p:sp>
      <p:sp>
        <p:nvSpPr>
          <p:cNvPr id="348" name="Shape 348"/>
          <p:cNvSpPr txBox="1">
            <a:spLocks noGrp="1"/>
          </p:cNvSpPr>
          <p:nvPr>
            <p:ph type="body" idx="1"/>
          </p:nvPr>
        </p:nvSpPr>
        <p:spPr>
          <a:xfrm>
            <a:off x="609600" y="1600200"/>
            <a:ext cx="7924800" cy="4114800"/>
          </a:xfrm>
          <a:prstGeom prst="rect">
            <a:avLst/>
          </a:prstGeom>
        </p:spPr>
        <p:txBody>
          <a:bodyPr lIns="91425" tIns="91425" rIns="91425" bIns="91425" anchor="t" anchorCtr="0">
            <a:noAutofit/>
          </a:bodyPr>
          <a:lstStyle/>
          <a:p>
            <a:pPr marL="457200" lvl="0" indent="-419100" rtl="0">
              <a:spcBef>
                <a:spcPts val="0"/>
              </a:spcBef>
              <a:buSzPct val="100000"/>
            </a:pPr>
            <a:r>
              <a:rPr lang="fr-CA" sz="3000"/>
              <a:t>Ces planètes sont lourds et elles sont composées des roches et du métal.  </a:t>
            </a:r>
          </a:p>
          <a:p>
            <a:pPr marL="0" lvl="0" indent="0" rtl="0">
              <a:spcBef>
                <a:spcPts val="0"/>
              </a:spcBef>
              <a:buNone/>
            </a:pPr>
            <a:endParaRPr sz="3000"/>
          </a:p>
          <a:p>
            <a:pPr marL="0" lvl="0" indent="0">
              <a:spcBef>
                <a:spcPts val="0"/>
              </a:spcBef>
              <a:buNone/>
            </a:pPr>
            <a:endParaRPr sz="3000"/>
          </a:p>
        </p:txBody>
      </p:sp>
      <p:pic>
        <p:nvPicPr>
          <p:cNvPr id="349" name="Shape 349"/>
          <p:cNvPicPr preferRelativeResize="0"/>
          <p:nvPr/>
        </p:nvPicPr>
        <p:blipFill>
          <a:blip r:embed="rId3">
            <a:alphaModFix/>
          </a:blip>
          <a:stretch>
            <a:fillRect/>
          </a:stretch>
        </p:blipFill>
        <p:spPr>
          <a:xfrm>
            <a:off x="609600" y="3157637"/>
            <a:ext cx="1700100" cy="1700100"/>
          </a:xfrm>
          <a:prstGeom prst="rect">
            <a:avLst/>
          </a:prstGeom>
          <a:noFill/>
          <a:ln>
            <a:noFill/>
          </a:ln>
        </p:spPr>
      </p:pic>
      <p:pic>
        <p:nvPicPr>
          <p:cNvPr id="350" name="Shape 350"/>
          <p:cNvPicPr preferRelativeResize="0"/>
          <p:nvPr/>
        </p:nvPicPr>
        <p:blipFill>
          <a:blip r:embed="rId4">
            <a:alphaModFix/>
          </a:blip>
          <a:stretch>
            <a:fillRect/>
          </a:stretch>
        </p:blipFill>
        <p:spPr>
          <a:xfrm>
            <a:off x="2673174" y="3234549"/>
            <a:ext cx="1742552" cy="1742574"/>
          </a:xfrm>
          <a:prstGeom prst="rect">
            <a:avLst/>
          </a:prstGeom>
          <a:noFill/>
          <a:ln>
            <a:noFill/>
          </a:ln>
        </p:spPr>
      </p:pic>
      <p:pic>
        <p:nvPicPr>
          <p:cNvPr id="351" name="Shape 351"/>
          <p:cNvPicPr preferRelativeResize="0"/>
          <p:nvPr/>
        </p:nvPicPr>
        <p:blipFill>
          <a:blip r:embed="rId5">
            <a:alphaModFix/>
          </a:blip>
          <a:stretch>
            <a:fillRect/>
          </a:stretch>
        </p:blipFill>
        <p:spPr>
          <a:xfrm>
            <a:off x="4811449" y="3220290"/>
            <a:ext cx="1700100" cy="1742587"/>
          </a:xfrm>
          <a:prstGeom prst="rect">
            <a:avLst/>
          </a:prstGeom>
          <a:noFill/>
          <a:ln>
            <a:noFill/>
          </a:ln>
        </p:spPr>
      </p:pic>
      <p:pic>
        <p:nvPicPr>
          <p:cNvPr id="352" name="Shape 352"/>
          <p:cNvPicPr preferRelativeResize="0"/>
          <p:nvPr/>
        </p:nvPicPr>
        <p:blipFill>
          <a:blip r:embed="rId6">
            <a:alphaModFix/>
          </a:blip>
          <a:stretch>
            <a:fillRect/>
          </a:stretch>
        </p:blipFill>
        <p:spPr>
          <a:xfrm>
            <a:off x="6511550" y="3271020"/>
            <a:ext cx="2287076" cy="15094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Shape 357"/>
          <p:cNvPicPr preferRelativeResize="0"/>
          <p:nvPr/>
        </p:nvPicPr>
        <p:blipFill>
          <a:blip r:embed="rId3">
            <a:alphaModFix/>
          </a:blip>
          <a:stretch>
            <a:fillRect/>
          </a:stretch>
        </p:blipFill>
        <p:spPr>
          <a:xfrm>
            <a:off x="1578824" y="1417625"/>
            <a:ext cx="6381049" cy="4905025"/>
          </a:xfrm>
          <a:prstGeom prst="rect">
            <a:avLst/>
          </a:prstGeom>
          <a:noFill/>
          <a:ln>
            <a:noFill/>
          </a:ln>
        </p:spPr>
      </p:pic>
      <p:sp>
        <p:nvSpPr>
          <p:cNvPr id="358" name="Shape 358"/>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None/>
            </a:pPr>
            <a:r>
              <a:rPr lang="fr-CA" sz="4800"/>
              <a:t>Mercure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None/>
            </a:pPr>
            <a:r>
              <a:rPr lang="fr-CA" sz="4800"/>
              <a:t>Mercure </a:t>
            </a:r>
          </a:p>
        </p:txBody>
      </p:sp>
      <p:sp>
        <p:nvSpPr>
          <p:cNvPr id="364" name="Shape 364"/>
          <p:cNvSpPr txBox="1">
            <a:spLocks noGrp="1"/>
          </p:cNvSpPr>
          <p:nvPr>
            <p:ph type="body" idx="1"/>
          </p:nvPr>
        </p:nvSpPr>
        <p:spPr>
          <a:xfrm>
            <a:off x="609600" y="1600200"/>
            <a:ext cx="7924800" cy="4114800"/>
          </a:xfrm>
          <a:prstGeom prst="rect">
            <a:avLst/>
          </a:prstGeom>
        </p:spPr>
        <p:txBody>
          <a:bodyPr lIns="91425" tIns="91425" rIns="91425" bIns="91425" anchor="t" anchorCtr="0">
            <a:noAutofit/>
          </a:bodyPr>
          <a:lstStyle/>
          <a:p>
            <a:pPr lvl="0">
              <a:spcBef>
                <a:spcPts val="0"/>
              </a:spcBef>
              <a:buNone/>
            </a:pPr>
            <a:r>
              <a:rPr lang="fr-CA" sz="3600"/>
              <a:t>Mercure est couverte de gros trous qu’on nomme des </a:t>
            </a:r>
            <a:r>
              <a:rPr lang="fr-CA" sz="3600" b="1"/>
              <a:t>cratères</a:t>
            </a:r>
            <a:r>
              <a:rPr lang="fr-CA" sz="3600"/>
              <a:t>. Ils ont été formé il y a longtemps par des météorites. </a:t>
            </a:r>
          </a:p>
          <a:p>
            <a:pPr lvl="0">
              <a:spcBef>
                <a:spcPts val="0"/>
              </a:spcBef>
              <a:buNone/>
            </a:pPr>
            <a:endParaRPr sz="3600"/>
          </a:p>
        </p:txBody>
      </p:sp>
      <p:pic>
        <p:nvPicPr>
          <p:cNvPr id="365" name="Shape 365"/>
          <p:cNvPicPr preferRelativeResize="0"/>
          <p:nvPr/>
        </p:nvPicPr>
        <p:blipFill>
          <a:blip r:embed="rId3">
            <a:alphaModFix/>
          </a:blip>
          <a:stretch>
            <a:fillRect/>
          </a:stretch>
        </p:blipFill>
        <p:spPr>
          <a:xfrm>
            <a:off x="1167843" y="3634575"/>
            <a:ext cx="2796025" cy="2165250"/>
          </a:xfrm>
          <a:prstGeom prst="rect">
            <a:avLst/>
          </a:prstGeom>
          <a:noFill/>
          <a:ln>
            <a:noFill/>
          </a:ln>
        </p:spPr>
      </p:pic>
      <p:pic>
        <p:nvPicPr>
          <p:cNvPr id="366" name="Shape 366"/>
          <p:cNvPicPr preferRelativeResize="0"/>
          <p:nvPr/>
        </p:nvPicPr>
        <p:blipFill>
          <a:blip r:embed="rId4">
            <a:alphaModFix/>
          </a:blip>
          <a:stretch>
            <a:fillRect/>
          </a:stretch>
        </p:blipFill>
        <p:spPr>
          <a:xfrm>
            <a:off x="4921750" y="3634574"/>
            <a:ext cx="2796024" cy="2097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Shape 371"/>
          <p:cNvPicPr preferRelativeResize="0"/>
          <p:nvPr/>
        </p:nvPicPr>
        <p:blipFill>
          <a:blip r:embed="rId3">
            <a:alphaModFix/>
          </a:blip>
          <a:stretch>
            <a:fillRect/>
          </a:stretch>
        </p:blipFill>
        <p:spPr>
          <a:xfrm>
            <a:off x="1428750" y="111750"/>
            <a:ext cx="6286500" cy="6305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609600" y="274637"/>
            <a:ext cx="7924800" cy="1143000"/>
          </a:xfrm>
          <a:prstGeom prst="rect">
            <a:avLst/>
          </a:prstGeom>
        </p:spPr>
        <p:txBody>
          <a:bodyPr lIns="91425" tIns="91425" rIns="91425" bIns="91425" anchor="b" anchorCtr="0">
            <a:noAutofit/>
          </a:bodyPr>
          <a:lstStyle/>
          <a:p>
            <a:pPr lvl="0" algn="ctr">
              <a:spcBef>
                <a:spcPts val="0"/>
              </a:spcBef>
              <a:buNone/>
            </a:pPr>
            <a:r>
              <a:rPr lang="fr-CA" sz="6000"/>
              <a:t>Les météorites </a:t>
            </a:r>
          </a:p>
        </p:txBody>
      </p:sp>
      <p:sp>
        <p:nvSpPr>
          <p:cNvPr id="377" name="Shape 377"/>
          <p:cNvSpPr txBox="1">
            <a:spLocks noGrp="1"/>
          </p:cNvSpPr>
          <p:nvPr>
            <p:ph type="body" idx="1"/>
          </p:nvPr>
        </p:nvSpPr>
        <p:spPr>
          <a:xfrm>
            <a:off x="609600" y="1600200"/>
            <a:ext cx="7924800" cy="4114800"/>
          </a:xfrm>
          <a:prstGeom prst="rect">
            <a:avLst/>
          </a:prstGeom>
        </p:spPr>
        <p:txBody>
          <a:bodyPr lIns="91425" tIns="91425" rIns="91425" bIns="91425" anchor="t" anchorCtr="0">
            <a:noAutofit/>
          </a:bodyPr>
          <a:lstStyle/>
          <a:p>
            <a:pPr lvl="0">
              <a:spcBef>
                <a:spcPts val="0"/>
              </a:spcBef>
              <a:buNone/>
            </a:pPr>
            <a:r>
              <a:rPr lang="fr-CA" sz="3600"/>
              <a:t>Morceaux de roche ou de métal qui tombent de l’espace et frappent la surface d’une planète ou d’une lune. </a:t>
            </a:r>
          </a:p>
        </p:txBody>
      </p:sp>
      <p:pic>
        <p:nvPicPr>
          <p:cNvPr id="378" name="Shape 378"/>
          <p:cNvPicPr preferRelativeResize="0"/>
          <p:nvPr/>
        </p:nvPicPr>
        <p:blipFill>
          <a:blip r:embed="rId3">
            <a:alphaModFix/>
          </a:blip>
          <a:stretch>
            <a:fillRect/>
          </a:stretch>
        </p:blipFill>
        <p:spPr>
          <a:xfrm>
            <a:off x="930900" y="3669687"/>
            <a:ext cx="2381250" cy="1952625"/>
          </a:xfrm>
          <a:prstGeom prst="rect">
            <a:avLst/>
          </a:prstGeom>
          <a:noFill/>
          <a:ln>
            <a:noFill/>
          </a:ln>
        </p:spPr>
      </p:pic>
      <p:pic>
        <p:nvPicPr>
          <p:cNvPr id="379" name="Shape 379"/>
          <p:cNvPicPr preferRelativeResize="0"/>
          <p:nvPr/>
        </p:nvPicPr>
        <p:blipFill>
          <a:blip r:embed="rId4">
            <a:alphaModFix/>
          </a:blip>
          <a:stretch>
            <a:fillRect/>
          </a:stretch>
        </p:blipFill>
        <p:spPr>
          <a:xfrm>
            <a:off x="5057450" y="3571024"/>
            <a:ext cx="2242486" cy="1827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Shape 384"/>
          <p:cNvPicPr preferRelativeResize="0"/>
          <p:nvPr/>
        </p:nvPicPr>
        <p:blipFill>
          <a:blip r:embed="rId3">
            <a:alphaModFix/>
          </a:blip>
          <a:stretch>
            <a:fillRect/>
          </a:stretch>
        </p:blipFill>
        <p:spPr>
          <a:xfrm>
            <a:off x="142875" y="661987"/>
            <a:ext cx="8858250" cy="5534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p:nvPr/>
        </p:nvSpPr>
        <p:spPr>
          <a:xfrm>
            <a:off x="685300" y="2243950"/>
            <a:ext cx="8111400" cy="946200"/>
          </a:xfrm>
          <a:prstGeom prst="rect">
            <a:avLst/>
          </a:prstGeom>
          <a:noFill/>
          <a:ln>
            <a:noFill/>
          </a:ln>
        </p:spPr>
        <p:txBody>
          <a:bodyPr lIns="91425" tIns="91425" rIns="91425" bIns="91425" anchor="t" anchorCtr="0">
            <a:noAutofit/>
          </a:bodyPr>
          <a:lstStyle/>
          <a:p>
            <a:pPr lvl="0">
              <a:spcBef>
                <a:spcPts val="0"/>
              </a:spcBef>
              <a:buNone/>
            </a:pPr>
            <a:r>
              <a:rPr lang="fr-CA" sz="6000">
                <a:solidFill>
                  <a:srgbClr val="F3F3F3"/>
                </a:solidFill>
              </a:rPr>
              <a:t>Les phases de la lune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11560" y="0"/>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LES PLANÈTES</a:t>
            </a:r>
          </a:p>
        </p:txBody>
      </p:sp>
      <p:sp>
        <p:nvSpPr>
          <p:cNvPr id="114" name="Shape 114"/>
          <p:cNvSpPr txBox="1">
            <a:spLocks noGrp="1"/>
          </p:cNvSpPr>
          <p:nvPr>
            <p:ph type="body" idx="1"/>
          </p:nvPr>
        </p:nvSpPr>
        <p:spPr>
          <a:xfrm>
            <a:off x="609600" y="1600200"/>
            <a:ext cx="7924798" cy="478112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Toutes les planètes orbitent autour du soleil</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Certaines planètes se déplacent plus vite que d’autres.</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Les planètes plus proches du soleil sont plus influencées par la force du gravité que les planètes plus loins. </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C’est pourquoi elles tournent autour du soleil plus rapidement.</a:t>
            </a:r>
          </a:p>
        </p:txBody>
      </p:sp>
      <p:pic>
        <p:nvPicPr>
          <p:cNvPr id="115" name="Shape 115"/>
          <p:cNvPicPr preferRelativeResize="0"/>
          <p:nvPr/>
        </p:nvPicPr>
        <p:blipFill rotWithShape="1">
          <a:blip r:embed="rId3">
            <a:alphaModFix/>
          </a:blip>
          <a:srcRect/>
          <a:stretch/>
        </p:blipFill>
        <p:spPr>
          <a:xfrm flipH="1">
            <a:off x="683567" y="501181"/>
            <a:ext cx="2083198" cy="1085576"/>
          </a:xfrm>
          <a:prstGeom prst="rect">
            <a:avLst/>
          </a:prstGeom>
          <a:noFill/>
          <a:ln>
            <a:noFill/>
          </a:ln>
        </p:spPr>
      </p:pic>
      <p:pic>
        <p:nvPicPr>
          <p:cNvPr id="116" name="Shape 116"/>
          <p:cNvPicPr preferRelativeResize="0"/>
          <p:nvPr/>
        </p:nvPicPr>
        <p:blipFill rotWithShape="1">
          <a:blip r:embed="rId4">
            <a:alphaModFix/>
          </a:blip>
          <a:srcRect/>
          <a:stretch/>
        </p:blipFill>
        <p:spPr>
          <a:xfrm>
            <a:off x="6372200" y="548679"/>
            <a:ext cx="2084387" cy="1085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p:nvPr/>
        </p:nvSpPr>
        <p:spPr>
          <a:xfrm>
            <a:off x="727650" y="371000"/>
            <a:ext cx="7688700" cy="3182700"/>
          </a:xfrm>
          <a:prstGeom prst="rect">
            <a:avLst/>
          </a:prstGeom>
          <a:noFill/>
          <a:ln>
            <a:noFill/>
          </a:ln>
        </p:spPr>
        <p:txBody>
          <a:bodyPr lIns="91425" tIns="91425" rIns="91425" bIns="91425" anchor="t" anchorCtr="0">
            <a:noAutofit/>
          </a:bodyPr>
          <a:lstStyle/>
          <a:p>
            <a:pPr lvl="0">
              <a:spcBef>
                <a:spcPts val="0"/>
              </a:spcBef>
              <a:buNone/>
            </a:pPr>
            <a:endParaRPr sz="3600">
              <a:solidFill>
                <a:srgbClr val="F3F3F3"/>
              </a:solidFill>
            </a:endParaRPr>
          </a:p>
          <a:p>
            <a:pPr lvl="0" algn="ctr">
              <a:spcBef>
                <a:spcPts val="0"/>
              </a:spcBef>
              <a:buClr>
                <a:schemeClr val="dk1"/>
              </a:buClr>
              <a:buSzPct val="30555"/>
              <a:buFont typeface="Arial"/>
              <a:buNone/>
            </a:pPr>
            <a:r>
              <a:rPr lang="fr-CA" sz="3600">
                <a:solidFill>
                  <a:srgbClr val="F3F3F3"/>
                </a:solidFill>
              </a:rPr>
              <a:t>Dans le ciel nocturne, la lune apparaît parfois ronde, parfois comme un croissant et, parfois, elle n'est tout simplement pas visible.</a:t>
            </a:r>
          </a:p>
        </p:txBody>
      </p:sp>
      <p:pic>
        <p:nvPicPr>
          <p:cNvPr id="395" name="Shape 395"/>
          <p:cNvPicPr preferRelativeResize="0"/>
          <p:nvPr/>
        </p:nvPicPr>
        <p:blipFill>
          <a:blip r:embed="rId3">
            <a:alphaModFix/>
          </a:blip>
          <a:stretch>
            <a:fillRect/>
          </a:stretch>
        </p:blipFill>
        <p:spPr>
          <a:xfrm>
            <a:off x="2838175" y="3328274"/>
            <a:ext cx="3322274" cy="2351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Shape 400"/>
          <p:cNvPicPr preferRelativeResize="0"/>
          <p:nvPr/>
        </p:nvPicPr>
        <p:blipFill>
          <a:blip r:embed="rId3">
            <a:alphaModFix/>
          </a:blip>
          <a:stretch>
            <a:fillRect/>
          </a:stretch>
        </p:blipFill>
        <p:spPr>
          <a:xfrm>
            <a:off x="285750" y="239962"/>
            <a:ext cx="8572500" cy="61245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Shape 405"/>
          <p:cNvPicPr preferRelativeResize="0"/>
          <p:nvPr/>
        </p:nvPicPr>
        <p:blipFill>
          <a:blip r:embed="rId3">
            <a:alphaModFix/>
          </a:blip>
          <a:stretch>
            <a:fillRect/>
          </a:stretch>
        </p:blipFill>
        <p:spPr>
          <a:xfrm>
            <a:off x="0" y="571500"/>
            <a:ext cx="9144000" cy="5715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Shape 410"/>
          <p:cNvPicPr preferRelativeResize="0"/>
          <p:nvPr/>
        </p:nvPicPr>
        <p:blipFill>
          <a:blip r:embed="rId3">
            <a:alphaModFix/>
          </a:blip>
          <a:stretch>
            <a:fillRect/>
          </a:stretch>
        </p:blipFill>
        <p:spPr>
          <a:xfrm>
            <a:off x="932731" y="0"/>
            <a:ext cx="7278538"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p:nvPr/>
        </p:nvPicPr>
        <p:blipFill>
          <a:blip r:embed="rId3">
            <a:alphaModFix/>
          </a:blip>
          <a:stretch>
            <a:fillRect/>
          </a:stretch>
        </p:blipFill>
        <p:spPr>
          <a:xfrm>
            <a:off x="504675" y="166250"/>
            <a:ext cx="8134625" cy="638464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p:nvPr/>
        </p:nvSpPr>
        <p:spPr>
          <a:xfrm>
            <a:off x="716725" y="1182900"/>
            <a:ext cx="7857900" cy="3000000"/>
          </a:xfrm>
          <a:prstGeom prst="rect">
            <a:avLst/>
          </a:prstGeom>
          <a:noFill/>
          <a:ln>
            <a:noFill/>
          </a:ln>
        </p:spPr>
        <p:txBody>
          <a:bodyPr lIns="91425" tIns="91425" rIns="91425" bIns="91425" anchor="ctr" anchorCtr="0">
            <a:noAutofit/>
          </a:bodyPr>
          <a:lstStyle/>
          <a:p>
            <a:pPr lvl="0" algn="ctr" rtl="0">
              <a:spcBef>
                <a:spcPts val="0"/>
              </a:spcBef>
              <a:buNone/>
            </a:pPr>
            <a:r>
              <a:rPr lang="fr-CA" sz="6000" b="1">
                <a:solidFill>
                  <a:srgbClr val="F3F3F3"/>
                </a:solidFill>
              </a:rPr>
              <a:t>POURQUOI???</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p:nvPr/>
        </p:nvSpPr>
        <p:spPr>
          <a:xfrm>
            <a:off x="674475" y="1830750"/>
            <a:ext cx="8111400" cy="3196500"/>
          </a:xfrm>
          <a:prstGeom prst="rect">
            <a:avLst/>
          </a:prstGeom>
          <a:noFill/>
          <a:ln>
            <a:noFill/>
          </a:ln>
        </p:spPr>
        <p:txBody>
          <a:bodyPr lIns="91425" tIns="91425" rIns="91425" bIns="91425" anchor="t" anchorCtr="0">
            <a:noAutofit/>
          </a:bodyPr>
          <a:lstStyle/>
          <a:p>
            <a:pPr lvl="0">
              <a:spcBef>
                <a:spcPts val="0"/>
              </a:spcBef>
              <a:buClr>
                <a:schemeClr val="dk1"/>
              </a:buClr>
              <a:buSzPct val="30555"/>
              <a:buFont typeface="Arial"/>
              <a:buNone/>
            </a:pPr>
            <a:r>
              <a:rPr lang="fr-CA" sz="3600">
                <a:solidFill>
                  <a:srgbClr val="F3F3F3"/>
                </a:solidFill>
              </a:rPr>
              <a:t>Notre lune ne produit pas de la lumière lui même. La lune est éclairée du soleil. </a:t>
            </a:r>
          </a:p>
          <a:p>
            <a:pPr lvl="0">
              <a:spcBef>
                <a:spcPts val="0"/>
              </a:spcBef>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p:nvPr/>
        </p:nvSpPr>
        <p:spPr>
          <a:xfrm>
            <a:off x="618125" y="976700"/>
            <a:ext cx="7731000" cy="3614700"/>
          </a:xfrm>
          <a:prstGeom prst="rect">
            <a:avLst/>
          </a:prstGeom>
          <a:noFill/>
          <a:ln>
            <a:noFill/>
          </a:ln>
        </p:spPr>
        <p:txBody>
          <a:bodyPr lIns="91425" tIns="91425" rIns="91425" bIns="91425" anchor="ctr" anchorCtr="0">
            <a:noAutofit/>
          </a:bodyPr>
          <a:lstStyle/>
          <a:p>
            <a:pPr lvl="0" algn="l" rtl="0">
              <a:lnSpc>
                <a:spcPct val="115000"/>
              </a:lnSpc>
              <a:spcBef>
                <a:spcPts val="0"/>
              </a:spcBef>
              <a:buNone/>
            </a:pPr>
            <a:endParaRPr/>
          </a:p>
        </p:txBody>
      </p:sp>
      <p:pic>
        <p:nvPicPr>
          <p:cNvPr id="431" name="Shape 431"/>
          <p:cNvPicPr preferRelativeResize="0"/>
          <p:nvPr/>
        </p:nvPicPr>
        <p:blipFill>
          <a:blip r:embed="rId3">
            <a:alphaModFix/>
          </a:blip>
          <a:stretch>
            <a:fillRect/>
          </a:stretch>
        </p:blipFill>
        <p:spPr>
          <a:xfrm>
            <a:off x="156112" y="117087"/>
            <a:ext cx="8831774" cy="6623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p:nvPr/>
        </p:nvPicPr>
        <p:blipFill>
          <a:blip r:embed="rId3">
            <a:alphaModFix/>
          </a:blip>
          <a:stretch>
            <a:fillRect/>
          </a:stretch>
        </p:blipFill>
        <p:spPr>
          <a:xfrm>
            <a:off x="1697450" y="970149"/>
            <a:ext cx="5497050" cy="442057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p:nvPr/>
        </p:nvSpPr>
        <p:spPr>
          <a:xfrm>
            <a:off x="896700" y="760425"/>
            <a:ext cx="7350600" cy="42294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fr-CA" sz="3600">
                <a:solidFill>
                  <a:srgbClr val="F3F3F3"/>
                </a:solidFill>
              </a:rPr>
              <a:t>La lune orbite la terre et elle prend environ 28 jours de faire un cycle complet de la lune qu’on nomme lunaison.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625433" y="0"/>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LE SYSTÈME SOLAIRE </a:t>
            </a:r>
          </a:p>
        </p:txBody>
      </p:sp>
      <p:pic>
        <p:nvPicPr>
          <p:cNvPr id="122" name="Shape 122"/>
          <p:cNvPicPr preferRelativeResize="0"/>
          <p:nvPr/>
        </p:nvPicPr>
        <p:blipFill rotWithShape="1">
          <a:blip r:embed="rId3">
            <a:alphaModFix/>
          </a:blip>
          <a:srcRect/>
          <a:stretch/>
        </p:blipFill>
        <p:spPr>
          <a:xfrm>
            <a:off x="311234" y="1412775"/>
            <a:ext cx="8581244" cy="508003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Shape 446" descr="s1082i5.gif"/>
          <p:cNvPicPr preferRelativeResize="0"/>
          <p:nvPr/>
        </p:nvPicPr>
        <p:blipFill>
          <a:blip r:embed="rId3">
            <a:alphaModFix/>
          </a:blip>
          <a:stretch>
            <a:fillRect/>
          </a:stretch>
        </p:blipFill>
        <p:spPr>
          <a:xfrm>
            <a:off x="625825" y="2438599"/>
            <a:ext cx="5053700" cy="2506625"/>
          </a:xfrm>
          <a:prstGeom prst="rect">
            <a:avLst/>
          </a:prstGeom>
          <a:noFill/>
          <a:ln>
            <a:noFill/>
          </a:ln>
        </p:spPr>
      </p:pic>
      <p:pic>
        <p:nvPicPr>
          <p:cNvPr id="447" name="Shape 447"/>
          <p:cNvPicPr preferRelativeResize="0"/>
          <p:nvPr/>
        </p:nvPicPr>
        <p:blipFill>
          <a:blip r:embed="rId4">
            <a:alphaModFix/>
          </a:blip>
          <a:stretch>
            <a:fillRect/>
          </a:stretch>
        </p:blipFill>
        <p:spPr>
          <a:xfrm>
            <a:off x="5955275" y="2074312"/>
            <a:ext cx="2930400" cy="2930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p:nvPr/>
        </p:nvSpPr>
        <p:spPr>
          <a:xfrm>
            <a:off x="871600" y="807600"/>
            <a:ext cx="7238100" cy="1492800"/>
          </a:xfrm>
          <a:prstGeom prst="rect">
            <a:avLst/>
          </a:prstGeom>
          <a:noFill/>
          <a:ln>
            <a:noFill/>
          </a:ln>
        </p:spPr>
        <p:txBody>
          <a:bodyPr lIns="91425" tIns="91425" rIns="91425" bIns="91425" anchor="t" anchorCtr="0">
            <a:noAutofit/>
          </a:bodyPr>
          <a:lstStyle/>
          <a:p>
            <a:pPr lvl="0">
              <a:spcBef>
                <a:spcPts val="0"/>
              </a:spcBef>
              <a:buNone/>
            </a:pPr>
            <a:r>
              <a:rPr lang="fr-CA"/>
              <a:t>LesL</a:t>
            </a:r>
            <a:r>
              <a:rPr lang="fr-CA" sz="4800" b="1">
                <a:solidFill>
                  <a:srgbClr val="FFFFFF"/>
                </a:solidFill>
              </a:rPr>
              <a:t>Les phases de la lune</a:t>
            </a:r>
            <a:r>
              <a:rPr lang="fr-CA" sz="4800">
                <a:solidFill>
                  <a:srgbClr val="FFFFFF"/>
                </a:solidFill>
              </a:rPr>
              <a:t> </a:t>
            </a:r>
          </a:p>
          <a:p>
            <a:pPr lvl="0">
              <a:spcBef>
                <a:spcPts val="0"/>
              </a:spcBef>
              <a:buNone/>
            </a:pPr>
            <a:endParaRPr sz="4800">
              <a:solidFill>
                <a:srgbClr val="FFFFFF"/>
              </a:solidFill>
            </a:endParaRPr>
          </a:p>
          <a:p>
            <a:pPr lvl="0" algn="ctr" rtl="0">
              <a:lnSpc>
                <a:spcPct val="115000"/>
              </a:lnSpc>
              <a:spcBef>
                <a:spcPts val="0"/>
              </a:spcBef>
              <a:buClr>
                <a:schemeClr val="dk1"/>
              </a:buClr>
              <a:buSzPct val="30555"/>
              <a:buFont typeface="Arial"/>
              <a:buNone/>
            </a:pPr>
            <a:r>
              <a:rPr lang="fr-CA" sz="3600">
                <a:solidFill>
                  <a:srgbClr val="F3F3F3"/>
                </a:solidFill>
              </a:rPr>
              <a:t>Les phases de la lune désignent les parties de la lune éclairées par le soleil, telles qu'elles sont vues de la Terre.</a:t>
            </a:r>
          </a:p>
          <a:p>
            <a:pPr lvl="0">
              <a:spcBef>
                <a:spcPts val="0"/>
              </a:spcBef>
              <a:buNone/>
            </a:pPr>
            <a:endParaRPr sz="4800">
              <a:solidFill>
                <a:srgbClr val="FFFFFF"/>
              </a:solidFill>
            </a:endParaRPr>
          </a:p>
          <a:p>
            <a:pPr lvl="0">
              <a:spcBef>
                <a:spcPts val="0"/>
              </a:spcBef>
              <a:buNone/>
            </a:pPr>
            <a:endParaRPr sz="4800">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Shape 457"/>
          <p:cNvPicPr preferRelativeResize="0"/>
          <p:nvPr/>
        </p:nvPicPr>
        <p:blipFill>
          <a:blip r:embed="rId3">
            <a:alphaModFix/>
          </a:blip>
          <a:stretch>
            <a:fillRect/>
          </a:stretch>
        </p:blipFill>
        <p:spPr>
          <a:xfrm>
            <a:off x="2614612" y="1524000"/>
            <a:ext cx="3914775" cy="3810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p:nvPr/>
        </p:nvSpPr>
        <p:spPr>
          <a:xfrm>
            <a:off x="1125100" y="568175"/>
            <a:ext cx="7393200" cy="1872900"/>
          </a:xfrm>
          <a:prstGeom prst="rect">
            <a:avLst/>
          </a:prstGeom>
          <a:noFill/>
          <a:ln>
            <a:noFill/>
          </a:ln>
        </p:spPr>
        <p:txBody>
          <a:bodyPr lIns="91425" tIns="91425" rIns="91425" bIns="91425" anchor="t" anchorCtr="0">
            <a:noAutofit/>
          </a:bodyPr>
          <a:lstStyle/>
          <a:p>
            <a:pPr lvl="0" algn="ctr">
              <a:spcBef>
                <a:spcPts val="0"/>
              </a:spcBef>
              <a:buNone/>
            </a:pPr>
            <a:r>
              <a:rPr lang="fr-CA" sz="3600">
                <a:solidFill>
                  <a:srgbClr val="F3F3F3"/>
                </a:solidFill>
              </a:rPr>
              <a:t>Il y a 8 phases de la lune. La premiere phase est </a:t>
            </a:r>
            <a:r>
              <a:rPr lang="fr-CA" sz="3600" b="1" u="sng">
                <a:solidFill>
                  <a:srgbClr val="F3F3F3"/>
                </a:solidFill>
              </a:rPr>
              <a:t>la nouvelle lune </a:t>
            </a:r>
          </a:p>
        </p:txBody>
      </p:sp>
      <p:pic>
        <p:nvPicPr>
          <p:cNvPr id="463" name="Shape 463"/>
          <p:cNvPicPr preferRelativeResize="0"/>
          <p:nvPr/>
        </p:nvPicPr>
        <p:blipFill>
          <a:blip r:embed="rId3">
            <a:alphaModFix/>
          </a:blip>
          <a:stretch>
            <a:fillRect/>
          </a:stretch>
        </p:blipFill>
        <p:spPr>
          <a:xfrm>
            <a:off x="2913525" y="2441075"/>
            <a:ext cx="4023450" cy="3621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Shape 468"/>
          <p:cNvPicPr preferRelativeResize="0"/>
          <p:nvPr/>
        </p:nvPicPr>
        <p:blipFill>
          <a:blip r:embed="rId3">
            <a:alphaModFix/>
          </a:blip>
          <a:stretch>
            <a:fillRect/>
          </a:stretch>
        </p:blipFill>
        <p:spPr>
          <a:xfrm>
            <a:off x="1952625" y="809625"/>
            <a:ext cx="5238750" cy="5238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p:nvPr/>
        </p:nvSpPr>
        <p:spPr>
          <a:xfrm>
            <a:off x="984275" y="1215950"/>
            <a:ext cx="7350900" cy="22671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fr-CA" sz="3600">
                <a:solidFill>
                  <a:srgbClr val="F3F3F3"/>
                </a:solidFill>
              </a:rPr>
              <a:t>Cette phase apparaît lorsque la Lune se situe entre le Soleil et la Terre. Ainsi, on ne peut pas la voir de la Terre puisque sa partie éclairée est tournée vers le Soleil.</a:t>
            </a:r>
          </a:p>
          <a:p>
            <a:pPr lvl="0">
              <a:spcBef>
                <a:spcPts val="0"/>
              </a:spcBef>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p:cNvPicPr preferRelativeResize="0"/>
          <p:nvPr/>
        </p:nvPicPr>
        <p:blipFill>
          <a:blip r:embed="rId3">
            <a:alphaModFix/>
          </a:blip>
          <a:stretch>
            <a:fillRect/>
          </a:stretch>
        </p:blipFill>
        <p:spPr>
          <a:xfrm>
            <a:off x="1189700" y="610424"/>
            <a:ext cx="6793399" cy="56611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Shape 483"/>
          <p:cNvPicPr preferRelativeResize="0"/>
          <p:nvPr/>
        </p:nvPicPr>
        <p:blipFill>
          <a:blip r:embed="rId3">
            <a:alphaModFix/>
          </a:blip>
          <a:stretch>
            <a:fillRect/>
          </a:stretch>
        </p:blipFill>
        <p:spPr>
          <a:xfrm>
            <a:off x="1001500" y="610425"/>
            <a:ext cx="6981600" cy="5175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716725" y="892075"/>
            <a:ext cx="7745100" cy="3069900"/>
          </a:xfrm>
          <a:prstGeom prst="rect">
            <a:avLst/>
          </a:prstGeom>
          <a:noFill/>
          <a:ln>
            <a:noFill/>
          </a:ln>
        </p:spPr>
        <p:txBody>
          <a:bodyPr lIns="91425" tIns="91425" rIns="91425" bIns="91425" anchor="t" anchorCtr="0">
            <a:noAutofit/>
          </a:bodyPr>
          <a:lstStyle/>
          <a:p>
            <a:pPr lvl="0">
              <a:spcBef>
                <a:spcPts val="0"/>
              </a:spcBef>
              <a:buNone/>
            </a:pPr>
            <a:r>
              <a:rPr lang="fr-CA" sz="3600">
                <a:solidFill>
                  <a:srgbClr val="F3F3F3"/>
                </a:solidFill>
              </a:rPr>
              <a:t>La deuxième phase de la lune s’appelle </a:t>
            </a:r>
            <a:r>
              <a:rPr lang="fr-CA" sz="3600" b="1" u="sng">
                <a:solidFill>
                  <a:srgbClr val="F3F3F3"/>
                </a:solidFill>
              </a:rPr>
              <a:t>le premier croissant</a:t>
            </a:r>
            <a:r>
              <a:rPr lang="fr-CA" sz="3600">
                <a:solidFill>
                  <a:srgbClr val="F3F3F3"/>
                </a:solidFill>
              </a:rPr>
              <a:t>. La Lune se déplace autour de la Terre et sa surface éclairée devient visible. Il est possible d'apercevoir un mince croissant: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Shape 493"/>
          <p:cNvPicPr preferRelativeResize="0"/>
          <p:nvPr/>
        </p:nvPicPr>
        <p:blipFill>
          <a:blip r:embed="rId3">
            <a:alphaModFix/>
          </a:blip>
          <a:stretch>
            <a:fillRect/>
          </a:stretch>
        </p:blipFill>
        <p:spPr>
          <a:xfrm>
            <a:off x="1104900" y="614362"/>
            <a:ext cx="6934200" cy="5629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11560" y="0"/>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LE SYSTÈME SOLAIRE </a:t>
            </a:r>
          </a:p>
        </p:txBody>
      </p:sp>
      <p:sp>
        <p:nvSpPr>
          <p:cNvPr id="128" name="Shape 128"/>
          <p:cNvSpPr txBox="1">
            <a:spLocks noGrp="1"/>
          </p:cNvSpPr>
          <p:nvPr>
            <p:ph type="body" idx="1"/>
          </p:nvPr>
        </p:nvSpPr>
        <p:spPr>
          <a:xfrm>
            <a:off x="683568" y="1988840"/>
            <a:ext cx="7924798"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Alors, Mercure tourne plus vite autour du soleil que Neptune.</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Terre tourne plus vite autour du soleil que Jupiter. </a:t>
            </a:r>
          </a:p>
          <a:p>
            <a:pPr marL="342900" marR="0" lvl="0" indent="-342900" algn="l" rtl="0">
              <a:lnSpc>
                <a:spcPct val="100000"/>
              </a:lnSpc>
              <a:spcBef>
                <a:spcPts val="1160"/>
              </a:spcBef>
              <a:spcAft>
                <a:spcPts val="0"/>
              </a:spcAft>
              <a:buClr>
                <a:schemeClr val="lt2"/>
              </a:buClr>
              <a:buSzPct val="100000"/>
              <a:buFont typeface="Arial"/>
              <a:buChar char="•"/>
            </a:pPr>
            <a:r>
              <a:rPr lang="fr-CA" sz="2800" b="0" i="0" u="none" strike="noStrike" cap="none">
                <a:solidFill>
                  <a:schemeClr val="lt1"/>
                </a:solidFill>
                <a:latin typeface="Domine"/>
                <a:ea typeface="Domine"/>
                <a:cs typeface="Domine"/>
                <a:sym typeface="Domine"/>
              </a:rPr>
              <a:t>Vénus tourne plus vite autour du soleil que Uranus.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p:cNvPicPr preferRelativeResize="0"/>
          <p:nvPr/>
        </p:nvPicPr>
        <p:blipFill>
          <a:blip r:embed="rId3">
            <a:alphaModFix/>
          </a:blip>
          <a:stretch>
            <a:fillRect/>
          </a:stretch>
        </p:blipFill>
        <p:spPr>
          <a:xfrm>
            <a:off x="1353949" y="904425"/>
            <a:ext cx="6877300" cy="45925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p:nvPr/>
        </p:nvSpPr>
        <p:spPr>
          <a:xfrm>
            <a:off x="787125" y="807575"/>
            <a:ext cx="7702800" cy="20277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fr-CA" sz="3600">
                <a:solidFill>
                  <a:srgbClr val="F3F3F3"/>
                </a:solidFill>
              </a:rPr>
              <a:t>La troisieme phase s’appelle le </a:t>
            </a:r>
            <a:r>
              <a:rPr lang="fr-CA" sz="3600" b="1" u="sng">
                <a:solidFill>
                  <a:srgbClr val="F3F3F3"/>
                </a:solidFill>
              </a:rPr>
              <a:t>premier quartier</a:t>
            </a:r>
            <a:r>
              <a:rPr lang="fr-CA" sz="3600">
                <a:solidFill>
                  <a:srgbClr val="F3F3F3"/>
                </a:solidFill>
              </a:rPr>
              <a:t>. Ici, un demi-cercle est visible.</a:t>
            </a:r>
          </a:p>
        </p:txBody>
      </p:sp>
      <p:pic>
        <p:nvPicPr>
          <p:cNvPr id="504" name="Shape 504"/>
          <p:cNvPicPr preferRelativeResize="0"/>
          <p:nvPr/>
        </p:nvPicPr>
        <p:blipFill>
          <a:blip r:embed="rId3">
            <a:alphaModFix/>
          </a:blip>
          <a:stretch>
            <a:fillRect/>
          </a:stretch>
        </p:blipFill>
        <p:spPr>
          <a:xfrm>
            <a:off x="3686025" y="3363675"/>
            <a:ext cx="1905000" cy="1905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Shape 509"/>
          <p:cNvPicPr preferRelativeResize="0"/>
          <p:nvPr/>
        </p:nvPicPr>
        <p:blipFill>
          <a:blip r:embed="rId3">
            <a:alphaModFix/>
          </a:blip>
          <a:stretch>
            <a:fillRect/>
          </a:stretch>
        </p:blipFill>
        <p:spPr>
          <a:xfrm>
            <a:off x="625925" y="921999"/>
            <a:ext cx="7892149" cy="52563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p:nvPr/>
        </p:nvSpPr>
        <p:spPr>
          <a:xfrm>
            <a:off x="984300" y="356950"/>
            <a:ext cx="7519800" cy="34923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fr-CA" sz="3600">
                <a:solidFill>
                  <a:srgbClr val="F3F3F3"/>
                </a:solidFill>
              </a:rPr>
              <a:t>Quelques jours plus tard, lorsque la Lune est presque pleine, on la définit comme</a:t>
            </a:r>
            <a:r>
              <a:rPr lang="fr-CA" sz="3600" u="sng">
                <a:solidFill>
                  <a:srgbClr val="F3F3F3"/>
                </a:solidFill>
              </a:rPr>
              <a:t> </a:t>
            </a:r>
            <a:r>
              <a:rPr lang="fr-CA" sz="3600" b="1" u="sng">
                <a:solidFill>
                  <a:srgbClr val="F3F3F3"/>
                </a:solidFill>
              </a:rPr>
              <a:t>Lune gibbeuse croissante</a:t>
            </a:r>
            <a:r>
              <a:rPr lang="fr-CA" sz="3600" u="sng">
                <a:solidFill>
                  <a:srgbClr val="F3F3F3"/>
                </a:solidFill>
              </a:rPr>
              <a:t>. </a:t>
            </a:r>
            <a:r>
              <a:rPr lang="fr-CA" sz="3600">
                <a:solidFill>
                  <a:srgbClr val="F3F3F3"/>
                </a:solidFill>
              </a:rPr>
              <a:t>C’est la quatrième phase</a:t>
            </a:r>
          </a:p>
        </p:txBody>
      </p:sp>
      <p:pic>
        <p:nvPicPr>
          <p:cNvPr id="515" name="Shape 515"/>
          <p:cNvPicPr preferRelativeResize="0"/>
          <p:nvPr/>
        </p:nvPicPr>
        <p:blipFill>
          <a:blip r:embed="rId3">
            <a:alphaModFix/>
          </a:blip>
          <a:stretch>
            <a:fillRect/>
          </a:stretch>
        </p:blipFill>
        <p:spPr>
          <a:xfrm>
            <a:off x="3573999" y="3536375"/>
            <a:ext cx="2550251" cy="27491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Shape 520"/>
          <p:cNvPicPr preferRelativeResize="0"/>
          <p:nvPr/>
        </p:nvPicPr>
        <p:blipFill>
          <a:blip r:embed="rId3">
            <a:alphaModFix/>
          </a:blip>
          <a:stretch>
            <a:fillRect/>
          </a:stretch>
        </p:blipFill>
        <p:spPr>
          <a:xfrm>
            <a:off x="1143000" y="0"/>
            <a:ext cx="6857998" cy="685799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p:nvPr/>
        </p:nvSpPr>
        <p:spPr>
          <a:xfrm>
            <a:off x="660400" y="554100"/>
            <a:ext cx="8238000" cy="24786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fr-CA" sz="3600" b="1" u="sng">
                <a:solidFill>
                  <a:srgbClr val="F3F3F3"/>
                </a:solidFill>
              </a:rPr>
              <a:t>La cinquième phase, </a:t>
            </a:r>
          </a:p>
          <a:p>
            <a:pPr lvl="0" algn="ctr" rtl="0">
              <a:lnSpc>
                <a:spcPct val="115000"/>
              </a:lnSpc>
              <a:spcBef>
                <a:spcPts val="0"/>
              </a:spcBef>
              <a:buNone/>
            </a:pPr>
            <a:r>
              <a:rPr lang="fr-CA" sz="3600">
                <a:solidFill>
                  <a:srgbClr val="F3F3F3"/>
                </a:solidFill>
              </a:rPr>
              <a:t>La </a:t>
            </a:r>
            <a:r>
              <a:rPr lang="fr-CA" sz="3600" b="1">
                <a:solidFill>
                  <a:srgbClr val="F3F3F3"/>
                </a:solidFill>
              </a:rPr>
              <a:t>pleine Lune</a:t>
            </a:r>
            <a:r>
              <a:rPr lang="fr-CA" sz="3600">
                <a:solidFill>
                  <a:srgbClr val="F3F3F3"/>
                </a:solidFill>
              </a:rPr>
              <a:t> apparaît lorsque la Lune se retrouve d'un côté de la Terre et le Soleil de l'autre. Sa face éclairée est entièrement visible.</a:t>
            </a:r>
          </a:p>
        </p:txBody>
      </p:sp>
      <p:pic>
        <p:nvPicPr>
          <p:cNvPr id="526" name="Shape 526"/>
          <p:cNvPicPr preferRelativeResize="0"/>
          <p:nvPr/>
        </p:nvPicPr>
        <p:blipFill>
          <a:blip r:embed="rId3">
            <a:alphaModFix/>
          </a:blip>
          <a:stretch>
            <a:fillRect/>
          </a:stretch>
        </p:blipFill>
        <p:spPr>
          <a:xfrm>
            <a:off x="2490275" y="3885325"/>
            <a:ext cx="4901373" cy="27570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Shape 531"/>
          <p:cNvPicPr preferRelativeResize="0"/>
          <p:nvPr/>
        </p:nvPicPr>
        <p:blipFill>
          <a:blip r:embed="rId3">
            <a:alphaModFix/>
          </a:blip>
          <a:stretch>
            <a:fillRect/>
          </a:stretch>
        </p:blipFill>
        <p:spPr>
          <a:xfrm>
            <a:off x="762000" y="571500"/>
            <a:ext cx="7620000" cy="5715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Shape 536"/>
          <p:cNvPicPr preferRelativeResize="0"/>
          <p:nvPr/>
        </p:nvPicPr>
        <p:blipFill>
          <a:blip r:embed="rId3">
            <a:alphaModFix/>
          </a:blip>
          <a:stretch>
            <a:fillRect/>
          </a:stretch>
        </p:blipFill>
        <p:spPr>
          <a:xfrm>
            <a:off x="1674900" y="1497600"/>
            <a:ext cx="5181624" cy="34544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p:nvPr/>
        </p:nvSpPr>
        <p:spPr>
          <a:xfrm>
            <a:off x="857550" y="835725"/>
            <a:ext cx="7872000" cy="24081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fr-CA" sz="3600">
                <a:solidFill>
                  <a:srgbClr val="FFFFFF"/>
                </a:solidFill>
              </a:rPr>
              <a:t>La sixième phase- </a:t>
            </a:r>
          </a:p>
          <a:p>
            <a:pPr lvl="0" algn="ctr" rtl="0">
              <a:lnSpc>
                <a:spcPct val="115000"/>
              </a:lnSpc>
              <a:spcBef>
                <a:spcPts val="0"/>
              </a:spcBef>
              <a:buNone/>
            </a:pPr>
            <a:r>
              <a:rPr lang="fr-CA" sz="3600">
                <a:solidFill>
                  <a:srgbClr val="FFFFFF"/>
                </a:solidFill>
              </a:rPr>
              <a:t>Après la pleine Lune, la face visible de la Lune décroît. On la nomme alors </a:t>
            </a:r>
            <a:r>
              <a:rPr lang="fr-CA" sz="3600" b="1" u="sng">
                <a:solidFill>
                  <a:srgbClr val="FFFFFF"/>
                </a:solidFill>
              </a:rPr>
              <a:t>Lune gibbeuse décroissante</a:t>
            </a:r>
            <a:r>
              <a:rPr lang="fr-CA" sz="3600" u="sng">
                <a:solidFill>
                  <a:srgbClr val="FFFFFF"/>
                </a:solidFill>
              </a:rPr>
              <a:t>.</a:t>
            </a:r>
          </a:p>
        </p:txBody>
      </p:sp>
      <p:pic>
        <p:nvPicPr>
          <p:cNvPr id="542" name="Shape 542"/>
          <p:cNvPicPr preferRelativeResize="0"/>
          <p:nvPr/>
        </p:nvPicPr>
        <p:blipFill>
          <a:blip r:embed="rId3">
            <a:alphaModFix/>
          </a:blip>
          <a:stretch>
            <a:fillRect/>
          </a:stretch>
        </p:blipFill>
        <p:spPr>
          <a:xfrm>
            <a:off x="3545845" y="3540250"/>
            <a:ext cx="2495400" cy="31487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Shape 547"/>
          <p:cNvPicPr preferRelativeResize="0"/>
          <p:nvPr/>
        </p:nvPicPr>
        <p:blipFill>
          <a:blip r:embed="rId3">
            <a:alphaModFix/>
          </a:blip>
          <a:stretch>
            <a:fillRect/>
          </a:stretch>
        </p:blipFill>
        <p:spPr>
          <a:xfrm>
            <a:off x="0" y="45719"/>
            <a:ext cx="9144000" cy="67665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755575" y="2348880"/>
            <a:ext cx="7924798"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Domine"/>
              <a:buNone/>
            </a:pPr>
            <a:r>
              <a:rPr lang="fr-CA" sz="3000" b="1" i="0" u="none" strike="noStrike" cap="none">
                <a:solidFill>
                  <a:schemeClr val="lt1"/>
                </a:solidFill>
                <a:latin typeface="Domine"/>
                <a:ea typeface="Domine"/>
                <a:cs typeface="Domine"/>
                <a:sym typeface="Domine"/>
              </a:rPr>
              <a:t>COMBIEN DE PLANÈTES EST-IL DANS LE SYSTÈME SOLAIRE?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p:nvPr/>
        </p:nvSpPr>
        <p:spPr>
          <a:xfrm>
            <a:off x="787125" y="709000"/>
            <a:ext cx="7956300" cy="2506500"/>
          </a:xfrm>
          <a:prstGeom prst="rect">
            <a:avLst/>
          </a:prstGeom>
          <a:noFill/>
          <a:ln>
            <a:noFill/>
          </a:ln>
        </p:spPr>
        <p:txBody>
          <a:bodyPr lIns="91425" tIns="91425" rIns="91425" bIns="91425" anchor="t" anchorCtr="0">
            <a:noAutofit/>
          </a:bodyPr>
          <a:lstStyle/>
          <a:p>
            <a:pPr lvl="0" algn="l" rtl="0">
              <a:lnSpc>
                <a:spcPct val="115000"/>
              </a:lnSpc>
              <a:spcBef>
                <a:spcPts val="0"/>
              </a:spcBef>
              <a:buNone/>
            </a:pPr>
            <a:r>
              <a:rPr lang="fr-CA" sz="3600">
                <a:solidFill>
                  <a:srgbClr val="FFFFFF"/>
                </a:solidFill>
              </a:rPr>
              <a:t>La septième phase s’appelle </a:t>
            </a:r>
            <a:r>
              <a:rPr lang="fr-CA" sz="3600" b="1" u="sng">
                <a:solidFill>
                  <a:srgbClr val="FFFFFF"/>
                </a:solidFill>
              </a:rPr>
              <a:t>Le dernier quartier.</a:t>
            </a:r>
            <a:r>
              <a:rPr lang="fr-CA" sz="3600">
                <a:solidFill>
                  <a:srgbClr val="FFFFFF"/>
                </a:solidFill>
              </a:rPr>
              <a:t> Ici la lune apparaît lorsqu'on ne voit que la moitié de la Lune.</a:t>
            </a:r>
          </a:p>
        </p:txBody>
      </p:sp>
      <p:pic>
        <p:nvPicPr>
          <p:cNvPr id="553" name="Shape 553"/>
          <p:cNvPicPr preferRelativeResize="0"/>
          <p:nvPr/>
        </p:nvPicPr>
        <p:blipFill>
          <a:blip r:embed="rId3">
            <a:alphaModFix/>
          </a:blip>
          <a:stretch>
            <a:fillRect/>
          </a:stretch>
        </p:blipFill>
        <p:spPr>
          <a:xfrm>
            <a:off x="3767987" y="3469912"/>
            <a:ext cx="2143125" cy="21431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Shape 558"/>
          <p:cNvPicPr preferRelativeResize="0"/>
          <p:nvPr/>
        </p:nvPicPr>
        <p:blipFill>
          <a:blip r:embed="rId3">
            <a:alphaModFix/>
          </a:blip>
          <a:stretch>
            <a:fillRect/>
          </a:stretch>
        </p:blipFill>
        <p:spPr>
          <a:xfrm>
            <a:off x="1927421" y="1335087"/>
            <a:ext cx="5590974" cy="41878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Shape 563"/>
          <p:cNvPicPr preferRelativeResize="0"/>
          <p:nvPr/>
        </p:nvPicPr>
        <p:blipFill>
          <a:blip r:embed="rId3">
            <a:alphaModFix/>
          </a:blip>
          <a:stretch>
            <a:fillRect/>
          </a:stretch>
        </p:blipFill>
        <p:spPr>
          <a:xfrm>
            <a:off x="1250775" y="1497600"/>
            <a:ext cx="6674350" cy="384442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p:nvPr/>
        </p:nvSpPr>
        <p:spPr>
          <a:xfrm>
            <a:off x="646300" y="610425"/>
            <a:ext cx="8083200" cy="27741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fr-CA" sz="3600">
                <a:solidFill>
                  <a:srgbClr val="FFFFFF"/>
                </a:solidFill>
              </a:rPr>
              <a:t>Finalement, la Lune se réduit au </a:t>
            </a:r>
            <a:r>
              <a:rPr lang="fr-CA" sz="3600" b="1">
                <a:solidFill>
                  <a:srgbClr val="FFFFFF"/>
                </a:solidFill>
              </a:rPr>
              <a:t>dernier croissant</a:t>
            </a:r>
            <a:r>
              <a:rPr lang="fr-CA" sz="3600">
                <a:solidFill>
                  <a:srgbClr val="FFFFFF"/>
                </a:solidFill>
              </a:rPr>
              <a:t> avant de disparaître complètement et de recommencer le cycle lunaire (au numéro 9).</a:t>
            </a:r>
          </a:p>
        </p:txBody>
      </p:sp>
      <p:pic>
        <p:nvPicPr>
          <p:cNvPr id="569" name="Shape 569"/>
          <p:cNvPicPr preferRelativeResize="0"/>
          <p:nvPr/>
        </p:nvPicPr>
        <p:blipFill>
          <a:blip r:embed="rId3">
            <a:alphaModFix/>
          </a:blip>
          <a:stretch>
            <a:fillRect/>
          </a:stretch>
        </p:blipFill>
        <p:spPr>
          <a:xfrm>
            <a:off x="3735400" y="3553525"/>
            <a:ext cx="1905000" cy="1905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Shape 574"/>
          <p:cNvPicPr preferRelativeResize="0"/>
          <p:nvPr/>
        </p:nvPicPr>
        <p:blipFill>
          <a:blip r:embed="rId3">
            <a:alphaModFix/>
          </a:blip>
          <a:stretch>
            <a:fillRect/>
          </a:stretch>
        </p:blipFill>
        <p:spPr>
          <a:xfrm>
            <a:off x="1199749" y="286237"/>
            <a:ext cx="6413799" cy="62855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Shape 579"/>
          <p:cNvPicPr preferRelativeResize="0"/>
          <p:nvPr/>
        </p:nvPicPr>
        <p:blipFill>
          <a:blip r:embed="rId3">
            <a:alphaModFix/>
          </a:blip>
          <a:stretch>
            <a:fillRect/>
          </a:stretch>
        </p:blipFill>
        <p:spPr>
          <a:xfrm>
            <a:off x="1491250" y="1455350"/>
            <a:ext cx="6504000" cy="336429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p:nvPr/>
        </p:nvSpPr>
        <p:spPr>
          <a:xfrm>
            <a:off x="945900" y="1061050"/>
            <a:ext cx="7252200" cy="2394000"/>
          </a:xfrm>
          <a:prstGeom prst="rect">
            <a:avLst/>
          </a:prstGeom>
          <a:noFill/>
          <a:ln>
            <a:noFill/>
          </a:ln>
        </p:spPr>
        <p:txBody>
          <a:bodyPr lIns="91425" tIns="91425" rIns="91425" bIns="91425" anchor="t" anchorCtr="0">
            <a:noAutofit/>
          </a:bodyPr>
          <a:lstStyle/>
          <a:p>
            <a:pPr lvl="0" algn="ctr" rtl="0">
              <a:spcBef>
                <a:spcPts val="0"/>
              </a:spcBef>
              <a:buNone/>
            </a:pPr>
            <a:r>
              <a:rPr lang="fr-CA" sz="3600" b="1">
                <a:solidFill>
                  <a:srgbClr val="FFFFFF"/>
                </a:solidFill>
              </a:rPr>
              <a:t>Activité </a:t>
            </a:r>
          </a:p>
          <a:p>
            <a:pPr lvl="0" algn="ctr" rtl="0">
              <a:spcBef>
                <a:spcPts val="0"/>
              </a:spcBef>
              <a:buNone/>
            </a:pPr>
            <a:endParaRPr sz="3600" b="1">
              <a:solidFill>
                <a:srgbClr val="FFFFFF"/>
              </a:solidFill>
            </a:endParaRPr>
          </a:p>
          <a:p>
            <a:pPr lvl="0" algn="ctr">
              <a:spcBef>
                <a:spcPts val="0"/>
              </a:spcBef>
              <a:buNone/>
            </a:pPr>
            <a:r>
              <a:rPr lang="fr-CA" sz="3600" b="1">
                <a:solidFill>
                  <a:srgbClr val="FFFFFF"/>
                </a:solidFill>
              </a:rPr>
              <a:t>Créer une affiche comme celui-ci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Shape 589"/>
          <p:cNvPicPr preferRelativeResize="0"/>
          <p:nvPr/>
        </p:nvPicPr>
        <p:blipFill>
          <a:blip r:embed="rId3">
            <a:alphaModFix/>
          </a:blip>
          <a:stretch>
            <a:fillRect/>
          </a:stretch>
        </p:blipFill>
        <p:spPr>
          <a:xfrm>
            <a:off x="2758624" y="462950"/>
            <a:ext cx="3971175" cy="545867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Shape 594"/>
          <p:cNvPicPr preferRelativeResize="0"/>
          <p:nvPr/>
        </p:nvPicPr>
        <p:blipFill>
          <a:blip r:embed="rId3">
            <a:alphaModFix/>
          </a:blip>
          <a:stretch>
            <a:fillRect/>
          </a:stretch>
        </p:blipFill>
        <p:spPr>
          <a:xfrm>
            <a:off x="2000250" y="0"/>
            <a:ext cx="5143499" cy="68579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p:nvPr/>
        </p:nvSpPr>
        <p:spPr>
          <a:xfrm>
            <a:off x="840300" y="1779250"/>
            <a:ext cx="7463400" cy="2844600"/>
          </a:xfrm>
          <a:prstGeom prst="rect">
            <a:avLst/>
          </a:prstGeom>
          <a:noFill/>
          <a:ln>
            <a:noFill/>
          </a:ln>
        </p:spPr>
        <p:txBody>
          <a:bodyPr lIns="91425" tIns="91425" rIns="91425" bIns="91425" anchor="t" anchorCtr="0">
            <a:noAutofit/>
          </a:bodyPr>
          <a:lstStyle/>
          <a:p>
            <a:pPr lvl="0" algn="ctr">
              <a:spcBef>
                <a:spcPts val="0"/>
              </a:spcBef>
              <a:buNone/>
            </a:pPr>
            <a:r>
              <a:rPr lang="fr-CA" sz="3600" b="1">
                <a:solidFill>
                  <a:srgbClr val="FFFFFF"/>
                </a:solidFill>
              </a:rPr>
              <a:t>Quelques idées pour le projet de l’espace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p:nvPr/>
        </p:nvPicPr>
        <p:blipFill rotWithShape="1">
          <a:blip r:embed="rId3">
            <a:alphaModFix/>
          </a:blip>
          <a:srcRect/>
          <a:stretch/>
        </p:blipFill>
        <p:spPr>
          <a:xfrm>
            <a:off x="71500" y="1500337"/>
            <a:ext cx="8964996" cy="387287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Shape 604"/>
          <p:cNvPicPr preferRelativeResize="0"/>
          <p:nvPr/>
        </p:nvPicPr>
        <p:blipFill>
          <a:blip r:embed="rId3">
            <a:alphaModFix/>
          </a:blip>
          <a:stretch>
            <a:fillRect/>
          </a:stretch>
        </p:blipFill>
        <p:spPr>
          <a:xfrm>
            <a:off x="2434749" y="658475"/>
            <a:ext cx="4492200" cy="52849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Shape 609"/>
          <p:cNvPicPr preferRelativeResize="0"/>
          <p:nvPr/>
        </p:nvPicPr>
        <p:blipFill>
          <a:blip r:embed="rId3">
            <a:alphaModFix/>
          </a:blip>
          <a:stretch>
            <a:fillRect/>
          </a:stretch>
        </p:blipFill>
        <p:spPr>
          <a:xfrm>
            <a:off x="1589824" y="771350"/>
            <a:ext cx="6534099" cy="488899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Shape 614"/>
          <p:cNvPicPr preferRelativeResize="0"/>
          <p:nvPr/>
        </p:nvPicPr>
        <p:blipFill>
          <a:blip r:embed="rId3">
            <a:alphaModFix/>
          </a:blip>
          <a:stretch>
            <a:fillRect/>
          </a:stretch>
        </p:blipFill>
        <p:spPr>
          <a:xfrm>
            <a:off x="1897549" y="1075125"/>
            <a:ext cx="5826049" cy="4351375"/>
          </a:xfrm>
          <a:prstGeom prst="rect">
            <a:avLst/>
          </a:prstGeom>
          <a:noFill/>
          <a:ln>
            <a:noFill/>
          </a:ln>
        </p:spPr>
      </p:pic>
    </p:spTree>
  </p:cSld>
  <p:clrMapOvr>
    <a:masterClrMapping/>
  </p:clrMapOvr>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1030</Words>
  <Application>Microsoft Office PowerPoint</Application>
  <PresentationFormat>On-screen Show (4:3)</PresentationFormat>
  <Paragraphs>110</Paragraphs>
  <Slides>92</Slides>
  <Notes>92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Arial</vt:lpstr>
      <vt:lpstr>Bookman Old Style</vt:lpstr>
      <vt:lpstr>Arial Narrow</vt:lpstr>
      <vt:lpstr>Domine</vt:lpstr>
      <vt:lpstr>Horizon</vt:lpstr>
      <vt:lpstr>LE SYSTÈME SOLAIRE </vt:lpstr>
      <vt:lpstr>PowerPoint Presentation</vt:lpstr>
      <vt:lpstr>QUE VEUT DIRE LE SYSTÈME SOLAIRE ?</vt:lpstr>
      <vt:lpstr>SAVEZ VOUS QUE…</vt:lpstr>
      <vt:lpstr>LES PLANÈTES</vt:lpstr>
      <vt:lpstr>LE SYSTÈME SOLAIRE </vt:lpstr>
      <vt:lpstr>LE SYSTÈME SOLAIRE </vt:lpstr>
      <vt:lpstr>COMBIEN DE PLANÈTES EST-IL DANS LE SYSTÈME SOLAIRE?</vt:lpstr>
      <vt:lpstr>PowerPoint Presentation</vt:lpstr>
      <vt:lpstr>PowerPoint Presentation</vt:lpstr>
      <vt:lpstr>9?</vt:lpstr>
      <vt:lpstr>PowerPoint Presentation</vt:lpstr>
      <vt:lpstr>PowerPoint Presentation</vt:lpstr>
      <vt:lpstr>OU 8?</vt:lpstr>
      <vt:lpstr>EST-CE QUE PLUTON EST UNE PLANÈTE? </vt:lpstr>
      <vt:lpstr>PLUTO N’EST PLUS UNE PLANÈTE!!!</vt:lpstr>
      <vt:lpstr>PLUTO… </vt:lpstr>
      <vt:lpstr>LE SYSTÈME SOLAIRE </vt:lpstr>
      <vt:lpstr>PowerPoint Presentation</vt:lpstr>
      <vt:lpstr>COMPLÉTEZ LA FEUILLE QUI SUIT. </vt:lpstr>
      <vt:lpstr>PowerPoint Presentation</vt:lpstr>
      <vt:lpstr>PowerPoint Presentation</vt:lpstr>
      <vt:lpstr>QU’EST-CE QU’UNE PLANÈTE?</vt:lpstr>
      <vt:lpstr>DES PLANÈTES</vt:lpstr>
      <vt:lpstr>LE SYSTÈME SOLAIRE</vt:lpstr>
      <vt:lpstr>LES ASTRONOMES </vt:lpstr>
      <vt:lpstr>LES ASTRONOMES</vt:lpstr>
      <vt:lpstr> La Station spatiale internationale </vt:lpstr>
      <vt:lpstr>PowerPoint Presentation</vt:lpstr>
      <vt:lpstr>PowerPoint Presentation</vt:lpstr>
      <vt:lpstr>PowerPoint Presentation</vt:lpstr>
      <vt:lpstr>PowerPoint Presentation</vt:lpstr>
      <vt:lpstr>La station spatiale internationale</vt:lpstr>
      <vt:lpstr>Quelques sites webs </vt:lpstr>
      <vt:lpstr>PowerPoint Presentation</vt:lpstr>
      <vt:lpstr>PowerPoint Presentation</vt:lpstr>
      <vt:lpstr>La station spatiale internationale</vt:lpstr>
      <vt:lpstr>LES TYPES DES PLANÈTES</vt:lpstr>
      <vt:lpstr>Les planètes gazeuses </vt:lpstr>
      <vt:lpstr>Saturne</vt:lpstr>
      <vt:lpstr>PowerPoint Presentation</vt:lpstr>
      <vt:lpstr>Les planètes solides </vt:lpstr>
      <vt:lpstr>Les planètes solides</vt:lpstr>
      <vt:lpstr>Mercure</vt:lpstr>
      <vt:lpstr>Mercure </vt:lpstr>
      <vt:lpstr>PowerPoint Presentation</vt:lpstr>
      <vt:lpstr>Les météorites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SYSTÈME SOLAIRE </dc:title>
  <dc:creator>Kendra Clarke</dc:creator>
  <cp:lastModifiedBy>Kendra Clarke</cp:lastModifiedBy>
  <cp:revision>1</cp:revision>
  <dcterms:modified xsi:type="dcterms:W3CDTF">2016-11-15T16:29:27Z</dcterms:modified>
</cp:coreProperties>
</file>